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handoutMasterIdLst>
    <p:handoutMasterId r:id="rId101"/>
  </p:handoutMasterIdLst>
  <p:sldIdLst>
    <p:sldId id="256" r:id="rId2"/>
    <p:sldId id="258" r:id="rId3"/>
    <p:sldId id="338" r:id="rId4"/>
    <p:sldId id="332" r:id="rId5"/>
    <p:sldId id="333" r:id="rId6"/>
    <p:sldId id="285" r:id="rId7"/>
    <p:sldId id="390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8" r:id="rId20"/>
    <p:sldId id="297" r:id="rId21"/>
    <p:sldId id="299" r:id="rId22"/>
    <p:sldId id="370" r:id="rId23"/>
    <p:sldId id="376" r:id="rId24"/>
    <p:sldId id="257" r:id="rId25"/>
    <p:sldId id="259" r:id="rId26"/>
    <p:sldId id="260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71" r:id="rId41"/>
    <p:sldId id="372" r:id="rId42"/>
    <p:sldId id="373" r:id="rId43"/>
    <p:sldId id="374" r:id="rId44"/>
    <p:sldId id="375" r:id="rId45"/>
    <p:sldId id="300" r:id="rId46"/>
    <p:sldId id="306" r:id="rId47"/>
    <p:sldId id="307" r:id="rId48"/>
    <p:sldId id="308" r:id="rId49"/>
    <p:sldId id="310" r:id="rId50"/>
    <p:sldId id="311" r:id="rId51"/>
    <p:sldId id="312" r:id="rId52"/>
    <p:sldId id="313" r:id="rId53"/>
    <p:sldId id="314" r:id="rId54"/>
    <p:sldId id="315" r:id="rId55"/>
    <p:sldId id="317" r:id="rId56"/>
    <p:sldId id="318" r:id="rId57"/>
    <p:sldId id="319" r:id="rId58"/>
    <p:sldId id="320" r:id="rId59"/>
    <p:sldId id="321" r:id="rId60"/>
    <p:sldId id="301" r:id="rId61"/>
    <p:sldId id="302" r:id="rId62"/>
    <p:sldId id="303" r:id="rId63"/>
    <p:sldId id="304" r:id="rId64"/>
    <p:sldId id="305" r:id="rId65"/>
    <p:sldId id="264" r:id="rId66"/>
    <p:sldId id="339" r:id="rId67"/>
    <p:sldId id="340" r:id="rId68"/>
    <p:sldId id="341" r:id="rId69"/>
    <p:sldId id="342" r:id="rId70"/>
    <p:sldId id="343" r:id="rId71"/>
    <p:sldId id="347" r:id="rId72"/>
    <p:sldId id="348" r:id="rId73"/>
    <p:sldId id="349" r:id="rId74"/>
    <p:sldId id="350" r:id="rId75"/>
    <p:sldId id="351" r:id="rId76"/>
    <p:sldId id="352" r:id="rId77"/>
    <p:sldId id="353" r:id="rId78"/>
    <p:sldId id="354" r:id="rId79"/>
    <p:sldId id="355" r:id="rId80"/>
    <p:sldId id="356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4" r:id="rId89"/>
    <p:sldId id="365" r:id="rId90"/>
    <p:sldId id="366" r:id="rId91"/>
    <p:sldId id="367" r:id="rId92"/>
    <p:sldId id="267" r:id="rId93"/>
    <p:sldId id="268" r:id="rId94"/>
    <p:sldId id="269" r:id="rId95"/>
    <p:sldId id="368" r:id="rId96"/>
    <p:sldId id="369" r:id="rId97"/>
    <p:sldId id="265" r:id="rId98"/>
    <p:sldId id="266" r:id="rId9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2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BA1005-46DF-4A75-919B-8D7BB9960F4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0AA255B8-4632-4005-A535-B46DC1966DA5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Духовные</a:t>
          </a:r>
          <a:endParaRPr lang="ru-RU" dirty="0"/>
        </a:p>
      </dgm:t>
    </dgm:pt>
    <dgm:pt modelId="{9FA4A25B-79F6-4FD9-A04F-8FC945B49D20}" type="parTrans" cxnId="{EDDC8B09-5AA3-4A6B-A079-6C747B9719BB}">
      <dgm:prSet/>
      <dgm:spPr/>
      <dgm:t>
        <a:bodyPr/>
        <a:lstStyle/>
        <a:p>
          <a:endParaRPr lang="ru-RU"/>
        </a:p>
      </dgm:t>
    </dgm:pt>
    <dgm:pt modelId="{4876B9CC-6957-4DEC-B8A6-30A50C3D32D5}" type="sibTrans" cxnId="{EDDC8B09-5AA3-4A6B-A079-6C747B9719BB}">
      <dgm:prSet/>
      <dgm:spPr/>
      <dgm:t>
        <a:bodyPr/>
        <a:lstStyle/>
        <a:p>
          <a:endParaRPr lang="ru-RU"/>
        </a:p>
      </dgm:t>
    </dgm:pt>
    <dgm:pt modelId="{EE976C2A-6AB8-4C2F-A246-7B7498A8DD00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Материальные</a:t>
          </a:r>
          <a:endParaRPr lang="ru-RU" dirty="0"/>
        </a:p>
      </dgm:t>
    </dgm:pt>
    <dgm:pt modelId="{44FF7786-3F47-4EA5-81EE-8D1D82FB7EFF}" type="parTrans" cxnId="{EEDA03FF-99EC-40BE-8EF8-D83FB729F0E7}">
      <dgm:prSet/>
      <dgm:spPr/>
      <dgm:t>
        <a:bodyPr/>
        <a:lstStyle/>
        <a:p>
          <a:endParaRPr lang="ru-RU"/>
        </a:p>
      </dgm:t>
    </dgm:pt>
    <dgm:pt modelId="{E35098FB-CE19-4E65-91E4-33CD073436D7}" type="sibTrans" cxnId="{EEDA03FF-99EC-40BE-8EF8-D83FB729F0E7}">
      <dgm:prSet/>
      <dgm:spPr/>
      <dgm:t>
        <a:bodyPr/>
        <a:lstStyle/>
        <a:p>
          <a:endParaRPr lang="ru-RU"/>
        </a:p>
      </dgm:t>
    </dgm:pt>
    <dgm:pt modelId="{5033641C-CE7B-4F73-B1BE-622E57235541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Социальные</a:t>
          </a:r>
          <a:endParaRPr lang="ru-RU" dirty="0"/>
        </a:p>
      </dgm:t>
    </dgm:pt>
    <dgm:pt modelId="{0795DC6D-96DD-4D01-8FD3-534E5D639D16}" type="parTrans" cxnId="{3BC96D83-D250-427F-B089-C1FD068145A6}">
      <dgm:prSet/>
      <dgm:spPr/>
      <dgm:t>
        <a:bodyPr/>
        <a:lstStyle/>
        <a:p>
          <a:endParaRPr lang="ru-RU"/>
        </a:p>
      </dgm:t>
    </dgm:pt>
    <dgm:pt modelId="{EEF85C08-FEB5-4299-8162-66AA199E0DB0}" type="sibTrans" cxnId="{3BC96D83-D250-427F-B089-C1FD068145A6}">
      <dgm:prSet/>
      <dgm:spPr/>
      <dgm:t>
        <a:bodyPr/>
        <a:lstStyle/>
        <a:p>
          <a:endParaRPr lang="ru-RU"/>
        </a:p>
      </dgm:t>
    </dgm:pt>
    <dgm:pt modelId="{D79B3B65-51FE-425F-AFC2-D2A27B0FF5E6}" type="pres">
      <dgm:prSet presAssocID="{B2BA1005-46DF-4A75-919B-8D7BB9960F45}" presName="compositeShape" presStyleCnt="0">
        <dgm:presLayoutVars>
          <dgm:chMax val="7"/>
          <dgm:dir/>
          <dgm:resizeHandles val="exact"/>
        </dgm:presLayoutVars>
      </dgm:prSet>
      <dgm:spPr/>
    </dgm:pt>
    <dgm:pt modelId="{434DCF32-0A6D-42C8-BEA9-4512998DE88D}" type="pres">
      <dgm:prSet presAssocID="{0AA255B8-4632-4005-A535-B46DC1966DA5}" presName="circ1" presStyleLbl="vennNode1" presStyleIdx="0" presStyleCnt="3"/>
      <dgm:spPr/>
      <dgm:t>
        <a:bodyPr/>
        <a:lstStyle/>
        <a:p>
          <a:endParaRPr lang="ru-RU"/>
        </a:p>
      </dgm:t>
    </dgm:pt>
    <dgm:pt modelId="{F208500C-1BF2-419B-8067-0AE6DD08A05F}" type="pres">
      <dgm:prSet presAssocID="{0AA255B8-4632-4005-A535-B46DC1966DA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53325-A943-4450-9CA7-6FBEF769CE44}" type="pres">
      <dgm:prSet presAssocID="{EE976C2A-6AB8-4C2F-A246-7B7498A8DD00}" presName="circ2" presStyleLbl="vennNode1" presStyleIdx="1" presStyleCnt="3"/>
      <dgm:spPr/>
      <dgm:t>
        <a:bodyPr/>
        <a:lstStyle/>
        <a:p>
          <a:endParaRPr lang="ru-RU"/>
        </a:p>
      </dgm:t>
    </dgm:pt>
    <dgm:pt modelId="{2CB762FF-A451-4F9E-B34F-C4BC40C5E6BD}" type="pres">
      <dgm:prSet presAssocID="{EE976C2A-6AB8-4C2F-A246-7B7498A8DD0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3D1C52-C911-4AB1-88B8-2E3A5D60D02D}" type="pres">
      <dgm:prSet presAssocID="{5033641C-CE7B-4F73-B1BE-622E57235541}" presName="circ3" presStyleLbl="vennNode1" presStyleIdx="2" presStyleCnt="3" custLinFactNeighborX="-41" custLinFactNeighborY="354"/>
      <dgm:spPr/>
      <dgm:t>
        <a:bodyPr/>
        <a:lstStyle/>
        <a:p>
          <a:endParaRPr lang="ru-RU"/>
        </a:p>
      </dgm:t>
    </dgm:pt>
    <dgm:pt modelId="{1D2B3930-58D5-4C87-A4FD-27189EF305AA}" type="pres">
      <dgm:prSet presAssocID="{5033641C-CE7B-4F73-B1BE-622E5723554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C8D91A-6E0A-4092-8D38-BAB3D66D367F}" type="presOf" srcId="{EE976C2A-6AB8-4C2F-A246-7B7498A8DD00}" destId="{73353325-A943-4450-9CA7-6FBEF769CE44}" srcOrd="0" destOrd="0" presId="urn:microsoft.com/office/officeart/2005/8/layout/venn1"/>
    <dgm:cxn modelId="{EDDC8B09-5AA3-4A6B-A079-6C747B9719BB}" srcId="{B2BA1005-46DF-4A75-919B-8D7BB9960F45}" destId="{0AA255B8-4632-4005-A535-B46DC1966DA5}" srcOrd="0" destOrd="0" parTransId="{9FA4A25B-79F6-4FD9-A04F-8FC945B49D20}" sibTransId="{4876B9CC-6957-4DEC-B8A6-30A50C3D32D5}"/>
    <dgm:cxn modelId="{10981AB3-7C77-47D5-A085-519724DD8E92}" type="presOf" srcId="{0AA255B8-4632-4005-A535-B46DC1966DA5}" destId="{F208500C-1BF2-419B-8067-0AE6DD08A05F}" srcOrd="1" destOrd="0" presId="urn:microsoft.com/office/officeart/2005/8/layout/venn1"/>
    <dgm:cxn modelId="{B99A3624-2A56-4705-A2D7-3C881CA14061}" type="presOf" srcId="{5033641C-CE7B-4F73-B1BE-622E57235541}" destId="{D23D1C52-C911-4AB1-88B8-2E3A5D60D02D}" srcOrd="0" destOrd="0" presId="urn:microsoft.com/office/officeart/2005/8/layout/venn1"/>
    <dgm:cxn modelId="{14C692EA-CDD2-40DF-B678-342D10D6B7BE}" type="presOf" srcId="{B2BA1005-46DF-4A75-919B-8D7BB9960F45}" destId="{D79B3B65-51FE-425F-AFC2-D2A27B0FF5E6}" srcOrd="0" destOrd="0" presId="urn:microsoft.com/office/officeart/2005/8/layout/venn1"/>
    <dgm:cxn modelId="{6E1F13D1-39D0-40D7-B946-C726E9F51BB0}" type="presOf" srcId="{0AA255B8-4632-4005-A535-B46DC1966DA5}" destId="{434DCF32-0A6D-42C8-BEA9-4512998DE88D}" srcOrd="0" destOrd="0" presId="urn:microsoft.com/office/officeart/2005/8/layout/venn1"/>
    <dgm:cxn modelId="{3BC96D83-D250-427F-B089-C1FD068145A6}" srcId="{B2BA1005-46DF-4A75-919B-8D7BB9960F45}" destId="{5033641C-CE7B-4F73-B1BE-622E57235541}" srcOrd="2" destOrd="0" parTransId="{0795DC6D-96DD-4D01-8FD3-534E5D639D16}" sibTransId="{EEF85C08-FEB5-4299-8162-66AA199E0DB0}"/>
    <dgm:cxn modelId="{453EB12E-4BF5-49F5-9FAB-A8B8DFED79E8}" type="presOf" srcId="{5033641C-CE7B-4F73-B1BE-622E57235541}" destId="{1D2B3930-58D5-4C87-A4FD-27189EF305AA}" srcOrd="1" destOrd="0" presId="urn:microsoft.com/office/officeart/2005/8/layout/venn1"/>
    <dgm:cxn modelId="{EEDA03FF-99EC-40BE-8EF8-D83FB729F0E7}" srcId="{B2BA1005-46DF-4A75-919B-8D7BB9960F45}" destId="{EE976C2A-6AB8-4C2F-A246-7B7498A8DD00}" srcOrd="1" destOrd="0" parTransId="{44FF7786-3F47-4EA5-81EE-8D1D82FB7EFF}" sibTransId="{E35098FB-CE19-4E65-91E4-33CD073436D7}"/>
    <dgm:cxn modelId="{689D1C01-956F-4A10-8173-CC7AD10E4ED1}" type="presOf" srcId="{EE976C2A-6AB8-4C2F-A246-7B7498A8DD00}" destId="{2CB762FF-A451-4F9E-B34F-C4BC40C5E6BD}" srcOrd="1" destOrd="0" presId="urn:microsoft.com/office/officeart/2005/8/layout/venn1"/>
    <dgm:cxn modelId="{5AF669A0-4C11-4981-95C7-097AD344451F}" type="presParOf" srcId="{D79B3B65-51FE-425F-AFC2-D2A27B0FF5E6}" destId="{434DCF32-0A6D-42C8-BEA9-4512998DE88D}" srcOrd="0" destOrd="0" presId="urn:microsoft.com/office/officeart/2005/8/layout/venn1"/>
    <dgm:cxn modelId="{8A9E5871-4DF0-433D-9D5E-9790AE15C92B}" type="presParOf" srcId="{D79B3B65-51FE-425F-AFC2-D2A27B0FF5E6}" destId="{F208500C-1BF2-419B-8067-0AE6DD08A05F}" srcOrd="1" destOrd="0" presId="urn:microsoft.com/office/officeart/2005/8/layout/venn1"/>
    <dgm:cxn modelId="{B279EEBB-B6DB-4A09-A93F-CEF7AEE80B7D}" type="presParOf" srcId="{D79B3B65-51FE-425F-AFC2-D2A27B0FF5E6}" destId="{73353325-A943-4450-9CA7-6FBEF769CE44}" srcOrd="2" destOrd="0" presId="urn:microsoft.com/office/officeart/2005/8/layout/venn1"/>
    <dgm:cxn modelId="{A6E8E915-9A3B-4799-9694-E1D87488389A}" type="presParOf" srcId="{D79B3B65-51FE-425F-AFC2-D2A27B0FF5E6}" destId="{2CB762FF-A451-4F9E-B34F-C4BC40C5E6BD}" srcOrd="3" destOrd="0" presId="urn:microsoft.com/office/officeart/2005/8/layout/venn1"/>
    <dgm:cxn modelId="{3D4F8086-65A8-4965-9E90-EA36903FEDD6}" type="presParOf" srcId="{D79B3B65-51FE-425F-AFC2-D2A27B0FF5E6}" destId="{D23D1C52-C911-4AB1-88B8-2E3A5D60D02D}" srcOrd="4" destOrd="0" presId="urn:microsoft.com/office/officeart/2005/8/layout/venn1"/>
    <dgm:cxn modelId="{ACD90123-D76C-42D8-BDF9-24644AB33EF1}" type="presParOf" srcId="{D79B3B65-51FE-425F-AFC2-D2A27B0FF5E6}" destId="{1D2B3930-58D5-4C87-A4FD-27189EF305A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DCF32-0A6D-42C8-BEA9-4512998DE88D}">
      <dsp:nvSpPr>
        <dsp:cNvPr id="0" name=""/>
        <dsp:cNvSpPr/>
      </dsp:nvSpPr>
      <dsp:spPr>
        <a:xfrm>
          <a:off x="1492593" y="38566"/>
          <a:ext cx="1851181" cy="1851181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Духовные</a:t>
          </a:r>
          <a:endParaRPr lang="ru-RU" sz="1300" kern="1200" dirty="0"/>
        </a:p>
      </dsp:txBody>
      <dsp:txXfrm>
        <a:off x="1739417" y="362522"/>
        <a:ext cx="1357532" cy="833031"/>
      </dsp:txXfrm>
    </dsp:sp>
    <dsp:sp modelId="{73353325-A943-4450-9CA7-6FBEF769CE44}">
      <dsp:nvSpPr>
        <dsp:cNvPr id="0" name=""/>
        <dsp:cNvSpPr/>
      </dsp:nvSpPr>
      <dsp:spPr>
        <a:xfrm>
          <a:off x="2160561" y="1195554"/>
          <a:ext cx="1851181" cy="1851181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Материальные</a:t>
          </a:r>
          <a:endParaRPr lang="ru-RU" sz="1300" kern="1200" dirty="0"/>
        </a:p>
      </dsp:txBody>
      <dsp:txXfrm>
        <a:off x="2726714" y="1673776"/>
        <a:ext cx="1110708" cy="1018149"/>
      </dsp:txXfrm>
    </dsp:sp>
    <dsp:sp modelId="{D23D1C52-C911-4AB1-88B8-2E3A5D60D02D}">
      <dsp:nvSpPr>
        <dsp:cNvPr id="0" name=""/>
        <dsp:cNvSpPr/>
      </dsp:nvSpPr>
      <dsp:spPr>
        <a:xfrm>
          <a:off x="823866" y="1202107"/>
          <a:ext cx="1851181" cy="1851181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Социальные</a:t>
          </a:r>
          <a:endParaRPr lang="ru-RU" sz="1300" kern="1200" dirty="0"/>
        </a:p>
      </dsp:txBody>
      <dsp:txXfrm>
        <a:off x="998186" y="1680329"/>
        <a:ext cx="1110708" cy="1018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D50F6-6EB7-414A-9AA5-6D9467AC2385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9FD26-59DF-4280-B53C-6AF654F78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88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EAB48-066C-40F7-AC5C-05C3331CB538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D1179-EE68-4747-A090-E71A5D8F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47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6813" y="1241425"/>
            <a:ext cx="4464050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85F318-8EA6-4774-8897-B3E6998050F2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79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 txBox="1">
            <a:spLocks noGrp="1" noChangeArrowheads="1"/>
          </p:cNvSpPr>
          <p:nvPr/>
        </p:nvSpPr>
        <p:spPr bwMode="auto">
          <a:xfrm>
            <a:off x="3849826" y="9429978"/>
            <a:ext cx="2946246" cy="49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80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E53E2BA-D227-48DC-88DA-3A75A84A28A3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latin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7891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8915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9993" indent="-2769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7681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50754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93826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36899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79971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23044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66116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455F7D2-CEE5-4C14-937E-BC761906B83B}" type="slidenum">
              <a:rPr lang="ru-RU" altLang="ru-RU"/>
              <a:pPr eaLnBrk="1" hangingPunct="1"/>
              <a:t>40</a:t>
            </a:fld>
            <a:endParaRPr lang="ru-RU" alt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9993" indent="-2769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7681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50754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93826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36899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79971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23044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66116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8EE9323-3CA5-4606-87D4-F1112AE1412F}" type="slidenum">
              <a:rPr lang="ru-RU" altLang="ru-RU"/>
              <a:pPr eaLnBrk="1" hangingPunct="1"/>
              <a:t>41</a:t>
            </a:fld>
            <a:endParaRPr lang="ru-RU" altLang="ru-RU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50815" y="9430341"/>
            <a:ext cx="2945293" cy="49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615" tIns="44307" rIns="88615" bIns="44307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86E13A5B-96D8-4FC2-A26E-DF4F6D3FAD7C}" type="slidenum">
              <a:rPr lang="ru-RU" altLang="ru-RU" sz="1200"/>
              <a:pPr algn="r" eaLnBrk="1" hangingPunct="1"/>
              <a:t>42</a:t>
            </a:fld>
            <a:endParaRPr lang="ru-RU" altLang="ru-RU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19993" indent="-2769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7681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50754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93826" indent="-22153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36899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79971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23044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66116" indent="-2215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8492421-576F-4785-AFEF-83B43303951A}" type="slidenum">
              <a:rPr lang="ru-RU" altLang="ru-RU"/>
              <a:pPr eaLnBrk="1" hangingPunct="1"/>
              <a:t>43</a:t>
            </a:fld>
            <a:endParaRPr lang="ru-RU" alt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14EF4-6491-4273-A5E0-E441E3A17E2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A21260-BBD8-402A-8B70-44542C5DE4FC}" type="slidenum">
              <a:rPr lang="ru-RU" altLang="ru-RU"/>
              <a:pPr/>
              <a:t>51</a:t>
            </a:fld>
            <a:endParaRPr lang="ru-RU" altLang="ru-RU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Для профилактики заражения ИПП все вышеперечисленные факторы имеют не последнее значение. И формирование отношения к интимной жизни, формирование ценностных установок на здоровье должно начинаться задолго до того, когда молодому человеку станет интересна, полезна и необходима информация о этих инфекциях. Предшествовать профилактике ЗППП должна информация о здоровье репродуктивной систем и связи здоровья в целом с будущей жизнью подростка. Профилактика ВИЧ должна органично продолжать рассмотрение вопросов репродуктивного здоровья и наслаиваться на имеющиеся базовые знания о здоровье человека и методах его сохранения (в том числе и на знания о том, что есть разные возбудители болезней…). Конечно, мотивация на сохранения здоровья у молодых людей не высока, а ценность здоровья формируется и выходит на первый план чаще всего ближе к 30 годам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9EA27-D982-4582-9946-7F3DCDE49F69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734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Сочетаемость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4D9C35-29D2-4091-904F-2165869D1279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67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Чаще всего это</a:t>
            </a:r>
            <a:r>
              <a:rPr lang="ru-RU" baseline="0" dirty="0" smtClean="0"/>
              <a:t> происходит при употреблении наркотиков</a:t>
            </a:r>
          </a:p>
          <a:p>
            <a:r>
              <a:rPr lang="ru-RU" baseline="0" dirty="0" smtClean="0"/>
              <a:t>Или незащищенном половом контакте</a:t>
            </a:r>
          </a:p>
          <a:p>
            <a:r>
              <a:rPr lang="ru-RU" baseline="0" dirty="0" smtClean="0"/>
              <a:t>Вирус может передаться от матери ребенку во врем беременно, родов или грудного вскармливания</a:t>
            </a:r>
          </a:p>
          <a:p>
            <a:r>
              <a:rPr lang="ru-RU" baseline="0" dirty="0" smtClean="0"/>
              <a:t>В редких случаях, заболевание передается при переливании донорской крови или пересадке органов и тканей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4B45D-87F3-48EE-ADA9-5202888DCD76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44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Невозможно заразиться ВИЧ</a:t>
            </a:r>
            <a:r>
              <a:rPr lang="ru-RU" baseline="0" dirty="0" smtClean="0"/>
              <a:t> при использовании общей посуды, одежды или постельного белья, </a:t>
            </a:r>
            <a:r>
              <a:rPr lang="ru-RU" baseline="0" dirty="0" err="1" smtClean="0"/>
              <a:t>вич</a:t>
            </a:r>
            <a:r>
              <a:rPr lang="ru-RU" baseline="0" dirty="0" smtClean="0"/>
              <a:t> не передается, если Вы вместе занимаетесь спортом, отдыхаете или работаете,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4B45D-87F3-48EE-ADA9-5202888DCD76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954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Родители</a:t>
            </a:r>
            <a:r>
              <a:rPr lang="ru-RU" baseline="0" dirty="0" smtClean="0"/>
              <a:t> вправе выбирать, как и когда их ребенок узнает о ВИЧ-инфекции. 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Важно понимать. То, что не заложено в семье, в семейном воспитании, не может быть заложено в школе или на отдельных единичных занятиях по профилактике. Поэтому…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86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872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Конечно, в школе в курсе ОБЖ, на уроках биологии дети получают информацию о том, что такое ВИЧ и СПИД. Однако</a:t>
            </a:r>
            <a:r>
              <a:rPr lang="ru-RU" baseline="0" dirty="0" smtClean="0"/>
              <a:t> стоит помнить, что приоритетное право на воспитание всегда остается за родителями и школа не может формировать нравственные представления об отношении полов, если это не делает изначально семья. Конечно, родители должны быть подготовлены к разговору с ребенком и обладать минимум необходимой информации. Если что-то успело </a:t>
            </a:r>
            <a:r>
              <a:rPr lang="ru-RU" baseline="0" dirty="0" err="1" smtClean="0"/>
              <a:t>подзабыться</a:t>
            </a:r>
            <a:r>
              <a:rPr lang="ru-RU" baseline="0" dirty="0" smtClean="0"/>
              <a:t>, то всегда можно обратиться за информацией в интернет (сайты представлены на слайде) или получить консультацию специалиста как при личном обращении, так и по телефону.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532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88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201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89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11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90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5924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84CD3-08BB-437C-9762-CBA396F0F011}" type="slidenum">
              <a:rPr lang="ru-RU" smtClean="0"/>
              <a:t>91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45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35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451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45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9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0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70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23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47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1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00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3FF68D9-4513-4614-AFC0-8997C8197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FEF79885-F921-4DC0-A07D-789751916B99}" type="datetime1">
              <a:rPr lang="ru-RU"/>
              <a:pPr>
                <a:defRPr/>
              </a:pPr>
              <a:t>12.03.2020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0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403F8-465B-4383-873E-C0C591F578A7}" type="datetimeFigureOut">
              <a:rPr lang="ru-RU" smtClean="0"/>
              <a:t>12.03.2020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B93F0-D784-417A-8BD1-13EAA29E44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72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idslaw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ogin.consultant.ru/link/?rnd=BCD5907B8E7C622D154F1C5DF2C4603E&amp;req=doc&amp;base=RZR&amp;n=93980&amp;REFFIELD=134&amp;REFDST=965&amp;REFDOC=345916&amp;REFBASE=RZR&amp;stat=refcode=16610;index=5512&amp;date=10.03.2020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nd=BCD5907B8E7C622D154F1C5DF2C4603E&amp;req=doc&amp;base=ARB&amp;n=285986&amp;dst=100011&amp;fld=134&amp;REFFIELD=134&amp;REFDST=102532&amp;REFDOC=345915&amp;REFBASE=RZR&amp;stat=refcode=16610;dstident=100011;index=2069&amp;date=10.03.2020" TargetMode="External"/><Relationship Id="rId2" Type="http://schemas.openxmlformats.org/officeDocument/2006/relationships/hyperlink" Target="https://login.consultant.ru/link/?rnd=BCD5907B8E7C622D154F1C5DF2C4603E&amp;req=doc&amp;base=RZR&amp;n=314616&amp;dst=100010&amp;fld=134&amp;REFFIELD=134&amp;REFDST=102532&amp;REFDOC=345915&amp;REFBASE=RZR&amp;stat=refcode=16610;dstident=100010;index=2069&amp;date=10.03.20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F%D1%80%D0%B0%D0%B2%D0%B0_%D1%87%D0%B5%D0%BB%D0%BE%D0%B2%D0%B5%D0%BA%D0%B0" TargetMode="External"/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ru.wikipedia.org/wiki/%D0%9F%D1%80%D0%B8%D0%B7%D0%BD%D0%B0%D0%B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ebar.com/obituaries/index.php?sec=ob&amp;article=252" TargetMode="External"/><Relationship Id="rId2" Type="http://schemas.openxmlformats.org/officeDocument/2006/relationships/hyperlink" Target="http://spaces.live.com/editorial/en-us/render/msngroupsclosur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hyperlink" Target="http://davidpasquarelli.com/content/" TargetMode="External"/><Relationship Id="rId4" Type="http://schemas.openxmlformats.org/officeDocument/2006/relationships/hyperlink" Target="http://www.ldsfiles.com/link/?1030952187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10104189/1cafb24d049dcd1e7707a22d98e9858f/#block_5001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o-spide.ru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pid.ru/info/proekt-krug-bezopasnosti/" TargetMode="External"/><Relationship Id="rId5" Type="http://schemas.openxmlformats.org/officeDocument/2006/relationships/hyperlink" Target="http://www.aids43.ru/" TargetMode="External"/><Relationship Id="rId4" Type="http://schemas.openxmlformats.org/officeDocument/2006/relationships/hyperlink" Target="http://www.aids.ru/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ВИЧ. Дети. Дискриминация.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886200"/>
            <a:ext cx="7056784" cy="1752600"/>
          </a:xfrm>
        </p:spPr>
        <p:txBody>
          <a:bodyPr>
            <a:normAutofit fontScale="77500" lnSpcReduction="20000"/>
          </a:bodyPr>
          <a:lstStyle/>
          <a:p>
            <a:r>
              <a:rPr lang="ru-RU" sz="4600" dirty="0" smtClean="0"/>
              <a:t>Сметанина Екатерина </a:t>
            </a:r>
            <a:r>
              <a:rPr lang="ru-RU" sz="4600" dirty="0" smtClean="0"/>
              <a:t>Сергеевна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заведующая отделением профилактики </a:t>
            </a:r>
          </a:p>
          <a:p>
            <a:r>
              <a:rPr lang="ru-RU" dirty="0" smtClean="0"/>
              <a:t>Центра СПИД </a:t>
            </a:r>
          </a:p>
          <a:p>
            <a:r>
              <a:rPr lang="ru-RU" dirty="0" smtClean="0"/>
              <a:t>КОГБУЗ  «Инфекционная клиническая больница»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" y="-85343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8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Рост числа людей с ВИЧ</a:t>
            </a:r>
          </a:p>
          <a:p>
            <a:r>
              <a:rPr lang="ru-RU" dirty="0" smtClean="0"/>
              <a:t>Рост числа семей,  где есть ВИЧ+ член семьи</a:t>
            </a:r>
          </a:p>
          <a:p>
            <a:pPr lvl="1"/>
            <a:r>
              <a:rPr lang="ru-RU" dirty="0" smtClean="0"/>
              <a:t>Дети рождённые от ВИЧ+ родителей</a:t>
            </a:r>
          </a:p>
          <a:p>
            <a:pPr lvl="1"/>
            <a:r>
              <a:rPr lang="ru-RU" dirty="0" smtClean="0"/>
              <a:t>Дети с ВИЧ+</a:t>
            </a:r>
          </a:p>
          <a:p>
            <a:r>
              <a:rPr lang="ru-RU" dirty="0" smtClean="0"/>
              <a:t>Высокий уровень дискриминации ЛЖВ</a:t>
            </a:r>
          </a:p>
          <a:p>
            <a:r>
              <a:rPr lang="ru-RU" dirty="0" smtClean="0"/>
              <a:t>Низкий уровень знаний о проблеме</a:t>
            </a:r>
          </a:p>
          <a:p>
            <a:r>
              <a:rPr lang="ru-RU" dirty="0" smtClean="0"/>
              <a:t>Высокий уровень страха перед болезнью</a:t>
            </a:r>
          </a:p>
          <a:p>
            <a:r>
              <a:rPr lang="ru-RU" dirty="0" smtClean="0"/>
              <a:t>Низкий уровень толерантности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" y="19966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Непростая проблема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Быстрое распространение</a:t>
            </a:r>
          </a:p>
          <a:p>
            <a:r>
              <a:rPr lang="ru-RU" dirty="0" smtClean="0"/>
              <a:t>Устойчивость к профилактическому воздействию</a:t>
            </a:r>
          </a:p>
          <a:p>
            <a:r>
              <a:rPr lang="ru-RU" dirty="0" err="1" smtClean="0"/>
              <a:t>Хронизация</a:t>
            </a:r>
            <a:r>
              <a:rPr lang="ru-RU" dirty="0" smtClean="0"/>
              <a:t>, но не излечение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Около 100 000 случаев за каждый год, начиная с 2015 </a:t>
            </a:r>
          </a:p>
          <a:p>
            <a:r>
              <a:rPr lang="ru-RU" dirty="0" smtClean="0"/>
              <a:t>Более 1 000 000 россиян, живущих с ВИЧ (официально – более 950 000)</a:t>
            </a:r>
          </a:p>
          <a:p>
            <a:r>
              <a:rPr lang="ru-RU" dirty="0" smtClean="0"/>
              <a:t>Ежегодное увеличение числа лиц, живущих с ВИЧ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5100280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Кировской области </a:t>
            </a:r>
          </a:p>
          <a:p>
            <a:r>
              <a:rPr lang="ru-RU" sz="2200" dirty="0" smtClean="0"/>
              <a:t>число превышает 2000,  темпы прироста составляют более 15% , ежемесячно – 15-20 новых случаев</a:t>
            </a:r>
            <a:endParaRPr lang="ru-RU" sz="2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115212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3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Прямоугольник 17"/>
          <p:cNvSpPr>
            <a:spLocks noChangeArrowheads="1"/>
          </p:cNvSpPr>
          <p:nvPr/>
        </p:nvSpPr>
        <p:spPr bwMode="auto">
          <a:xfrm>
            <a:off x="566016" y="16060"/>
            <a:ext cx="80119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ru-RU" sz="24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тенденции развития эпидемиологической ситуации по ВИЧ-инфекции в Кировской области</a:t>
            </a:r>
          </a:p>
        </p:txBody>
      </p:sp>
      <p:sp>
        <p:nvSpPr>
          <p:cNvPr id="5129" name="Прямоугольник 22"/>
          <p:cNvSpPr>
            <a:spLocks noChangeArrowheads="1"/>
          </p:cNvSpPr>
          <p:nvPr/>
        </p:nvSpPr>
        <p:spPr bwMode="auto">
          <a:xfrm>
            <a:off x="390365" y="925213"/>
            <a:ext cx="191280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Возрастная категория</a:t>
            </a:r>
          </a:p>
          <a:p>
            <a:pPr algn="ctr" eaLnBrk="1" hangingPunct="1"/>
            <a:r>
              <a:rPr lang="ru-RU" altLang="ru-RU" sz="2000" b="1" dirty="0">
                <a:solidFill>
                  <a:srgbClr val="7F7F7F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25-50 </a:t>
            </a:r>
            <a:r>
              <a:rPr lang="ru-RU" alt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лет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84,4%</a:t>
            </a:r>
            <a:endParaRPr lang="ru-RU" alt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63895" y="2332204"/>
            <a:ext cx="998004" cy="1428750"/>
            <a:chOff x="285750" y="2428875"/>
            <a:chExt cx="1330325" cy="1428750"/>
          </a:xfrm>
        </p:grpSpPr>
        <p:pic>
          <p:nvPicPr>
            <p:cNvPr id="5134" name="Picture 3" descr="D:\Work\Красная строка\Минздав\ИТОГИ 2016\вич\preg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63" b="2702"/>
            <a:stretch>
              <a:fillRect/>
            </a:stretch>
          </p:blipFill>
          <p:spPr bwMode="auto">
            <a:xfrm>
              <a:off x="285750" y="2428875"/>
              <a:ext cx="687388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5" name="Picture 3" descr="D:\Work\Красная строка\Минздав\ИТОГИ 2016\вич\preg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63" b="2702"/>
            <a:stretch>
              <a:fillRect/>
            </a:stretch>
          </p:blipFill>
          <p:spPr bwMode="auto">
            <a:xfrm>
              <a:off x="928688" y="2428875"/>
              <a:ext cx="687387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38" name="Прямоугольник 32"/>
          <p:cNvSpPr>
            <a:spLocks noChangeArrowheads="1"/>
          </p:cNvSpPr>
          <p:nvPr/>
        </p:nvSpPr>
        <p:spPr bwMode="auto">
          <a:xfrm>
            <a:off x="3203848" y="925213"/>
            <a:ext cx="238703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Ежегодное выявление ВИЧ </a:t>
            </a:r>
            <a:r>
              <a:rPr lang="ru-RU" alt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среди молодых людей  15-20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90326" y="4509120"/>
            <a:ext cx="26295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000" b="1" dirty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Распределение путей передачи</a:t>
            </a:r>
          </a:p>
          <a:p>
            <a:pPr algn="r"/>
            <a:r>
              <a:rPr lang="ru-RU" alt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70% половой</a:t>
            </a:r>
          </a:p>
          <a:p>
            <a:pPr algn="r"/>
            <a:r>
              <a:rPr lang="ru-RU" alt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30% наркотический</a:t>
            </a:r>
            <a:endParaRPr lang="ru-RU" alt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485653" y="4558998"/>
            <a:ext cx="2010470" cy="1455337"/>
            <a:chOff x="2267744" y="2405711"/>
            <a:chExt cx="2612231" cy="1455337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2267744" y="2405711"/>
              <a:ext cx="2612231" cy="1455337"/>
              <a:chOff x="2267744" y="2368951"/>
              <a:chExt cx="2612231" cy="1455337"/>
            </a:xfrm>
          </p:grpSpPr>
          <p:pic>
            <p:nvPicPr>
              <p:cNvPr id="21" name="Picture 3" descr="D:\Work\Красная строка\Минздав\ИТОГИ 2016\вич\preg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63" b="2702"/>
              <a:stretch>
                <a:fillRect/>
              </a:stretch>
            </p:blipFill>
            <p:spPr bwMode="auto">
              <a:xfrm>
                <a:off x="4192587" y="2368951"/>
                <a:ext cx="687388" cy="142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 descr="D:\Work\Красная строка\Минздав\ИТОГИ 2016\вич\preg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63" b="2702"/>
              <a:stretch>
                <a:fillRect/>
              </a:stretch>
            </p:blipFill>
            <p:spPr bwMode="auto">
              <a:xfrm>
                <a:off x="3563888" y="2395538"/>
                <a:ext cx="687387" cy="142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3" descr="D:\Work\Красная строка\Минздав\ИТОГИ 2016\вич\preg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63" b="2702"/>
              <a:stretch>
                <a:fillRect/>
              </a:stretch>
            </p:blipFill>
            <p:spPr bwMode="auto">
              <a:xfrm>
                <a:off x="2267744" y="2395538"/>
                <a:ext cx="687388" cy="142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3" descr="D:\Work\Красная строка\Минздав\ИТОГИ 2016\вич\preg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63" b="2702"/>
              <a:stretch>
                <a:fillRect/>
              </a:stretch>
            </p:blipFill>
            <p:spPr bwMode="auto">
              <a:xfrm>
                <a:off x="2915816" y="2395538"/>
                <a:ext cx="687387" cy="142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52" name="Picture 4" descr="Картинки по запросу иконки шприц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62897">
              <a:off x="4263986" y="2790373"/>
              <a:ext cx="544588" cy="544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Картинки по запросу иконки шприц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62897">
              <a:off x="3594272" y="2790373"/>
              <a:ext cx="544588" cy="544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Картинки по запросу иконки шприц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62897">
              <a:off x="2977683" y="2790373"/>
              <a:ext cx="544588" cy="544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Картинки по запросу иконки шприц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62897">
              <a:off x="2297778" y="2790373"/>
              <a:ext cx="544588" cy="544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4" name="Picture 6" descr="Картинки по запросу молодой  иконка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94" y="2332204"/>
            <a:ext cx="1224111" cy="174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ro-direct.ru/media/images/85ab4ce3e7dcb89139ab3e1923a8a284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5" y="4558998"/>
            <a:ext cx="1026307" cy="136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2"/>
          <p:cNvSpPr>
            <a:spLocks noChangeArrowheads="1"/>
          </p:cNvSpPr>
          <p:nvPr/>
        </p:nvSpPr>
        <p:spPr bwMode="auto">
          <a:xfrm>
            <a:off x="1108619" y="4558998"/>
            <a:ext cx="33770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Увеличение доли социально-адаптированных лиц среди впервые выявленных </a:t>
            </a:r>
          </a:p>
          <a:p>
            <a:pPr algn="ctr" eaLnBrk="1" hangingPunct="1"/>
            <a:r>
              <a:rPr lang="ru-RU" altLang="ru-RU" sz="2000" b="1" dirty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ВИЧ-инфицированных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23" y="2332204"/>
            <a:ext cx="1245572" cy="1660763"/>
          </a:xfrm>
          <a:prstGeom prst="rect">
            <a:avLst/>
          </a:prstGeom>
        </p:spPr>
      </p:pic>
      <p:sp>
        <p:nvSpPr>
          <p:cNvPr id="27" name="Прямоугольник 32"/>
          <p:cNvSpPr>
            <a:spLocks noChangeArrowheads="1"/>
          </p:cNvSpPr>
          <p:nvPr/>
        </p:nvSpPr>
        <p:spPr bwMode="auto">
          <a:xfrm>
            <a:off x="6080957" y="925213"/>
            <a:ext cx="203696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Рост доли </a:t>
            </a:r>
            <a:r>
              <a:rPr lang="ru-RU" altLang="ru-RU" sz="2000" b="1" dirty="0" smtClean="0">
                <a:solidFill>
                  <a:srgbClr val="1F497D">
                    <a:lumMod val="25000"/>
                  </a:srgbClr>
                </a:solidFill>
                <a:latin typeface="Tahoma" pitchFamily="34" charset="0"/>
                <a:cs typeface="Tahoma" pitchFamily="34" charset="0"/>
              </a:rPr>
              <a:t>пациентов в возрасте </a:t>
            </a:r>
            <a:r>
              <a:rPr lang="ru-RU" alt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50 лет и старше</a:t>
            </a:r>
            <a:endParaRPr lang="ru-RU" alt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281" y="0"/>
            <a:ext cx="677908" cy="67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77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/>
          <a:lstStyle/>
          <a:p>
            <a:r>
              <a:rPr lang="ru-RU" dirty="0" smtClean="0"/>
              <a:t>Страх разглашения</a:t>
            </a:r>
            <a:endParaRPr lang="ru-RU" dirty="0"/>
          </a:p>
        </p:txBody>
      </p:sp>
      <p:sp>
        <p:nvSpPr>
          <p:cNvPr id="4" name="AutoShape 2" descr="Картинки по запросу &quot;человек пиктограмм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&quot;человек пиктограмма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92" y="2348880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48185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576" y="620688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5784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176" y="3933055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D:\Загрузки\310276-ffc107 (1)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01362"/>
            <a:ext cx="1363216" cy="27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740698" y="1146810"/>
            <a:ext cx="1323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Член семьи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942594" y="1331476"/>
            <a:ext cx="638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Друг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016307" y="2564904"/>
            <a:ext cx="963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Коллега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679576" y="4422883"/>
            <a:ext cx="1106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Мед.</a:t>
            </a:r>
          </a:p>
          <a:p>
            <a:pPr algn="ctr"/>
            <a:r>
              <a:rPr lang="ru-RU" dirty="0" smtClean="0"/>
              <a:t>работник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892907" y="4422883"/>
            <a:ext cx="1442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Доверенный</a:t>
            </a:r>
          </a:p>
          <a:p>
            <a:pPr algn="ctr"/>
            <a:r>
              <a:rPr lang="ru-RU" dirty="0" smtClean="0"/>
              <a:t>специалист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074418" y="1505629"/>
            <a:ext cx="1574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Исключение</a:t>
            </a:r>
          </a:p>
          <a:p>
            <a:r>
              <a:rPr lang="ru-RU" dirty="0" smtClean="0"/>
              <a:t>из коллектива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502177" y="5529014"/>
            <a:ext cx="2812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Ограничение в получении </a:t>
            </a:r>
          </a:p>
          <a:p>
            <a:pPr algn="ctr"/>
            <a:r>
              <a:rPr lang="ru-RU" dirty="0" err="1"/>
              <a:t>м</a:t>
            </a:r>
            <a:r>
              <a:rPr lang="ru-RU" dirty="0" err="1" smtClean="0"/>
              <a:t>ед.помощи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016307" y="1316236"/>
            <a:ext cx="1648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Сокращение </a:t>
            </a:r>
          </a:p>
          <a:p>
            <a:pPr algn="ctr"/>
            <a:r>
              <a:rPr lang="ru-RU" dirty="0"/>
              <a:t>к</a:t>
            </a:r>
            <a:r>
              <a:rPr lang="ru-RU" dirty="0" smtClean="0"/>
              <a:t>руга общения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580846" y="3048624"/>
            <a:ext cx="2526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Изменение отношений,</a:t>
            </a:r>
            <a:br>
              <a:rPr lang="ru-RU" dirty="0" smtClean="0"/>
            </a:br>
            <a:r>
              <a:rPr lang="ru-RU" dirty="0" smtClean="0"/>
              <a:t>социальных связей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07975" y="5205848"/>
            <a:ext cx="2192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/>
              <a:t>Самостигматизация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самоограничения</a:t>
            </a:r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07"/>
            <a:ext cx="115212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92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Юридический аспект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Права и ответственность людей, живущих с ВИЧ, детей и их родителей</a:t>
            </a:r>
          </a:p>
          <a:p>
            <a:endParaRPr lang="ru-RU" sz="2800" dirty="0"/>
          </a:p>
          <a:p>
            <a:r>
              <a:rPr lang="ru-RU" sz="2800" dirty="0" smtClean="0"/>
              <a:t>Права и ответственность сотрудников образовательных организаций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" y="-85343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4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347864" y="620688"/>
            <a:ext cx="2449513" cy="563562"/>
          </a:xfrm>
        </p:spPr>
        <p:txBody>
          <a:bodyPr wrap="square" lIns="91184" tIns="45592" rIns="91184" bIns="45592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26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270000"/>
            <a:ext cx="7993062" cy="5327650"/>
          </a:xfrm>
        </p:spPr>
        <p:txBody>
          <a:bodyPr lIns="91184" tIns="45592" rIns="91184" bIns="45592"/>
          <a:lstStyle/>
          <a:p>
            <a:pPr marL="495300" indent="-495300" algn="ctr" defTabSz="801688" eaLnBrk="1" hangingPunct="1">
              <a:buFont typeface="Arial" charset="0"/>
              <a:buNone/>
            </a:pPr>
            <a:r>
              <a:rPr lang="ru-RU" altLang="ru-RU" sz="2300" b="1" dirty="0" smtClean="0">
                <a:solidFill>
                  <a:srgbClr val="CC3300"/>
                </a:solidFill>
              </a:rPr>
              <a:t>Правило неразглашения информации о </a:t>
            </a:r>
            <a:br>
              <a:rPr lang="ru-RU" altLang="ru-RU" sz="2300" b="1" dirty="0" smtClean="0">
                <a:solidFill>
                  <a:srgbClr val="CC3300"/>
                </a:solidFill>
              </a:rPr>
            </a:br>
            <a:r>
              <a:rPr lang="ru-RU" altLang="ru-RU" sz="2300" b="1" dirty="0" smtClean="0">
                <a:solidFill>
                  <a:srgbClr val="CC3300"/>
                </a:solidFill>
              </a:rPr>
              <a:t>ВИЧ-статусе ребенка</a:t>
            </a:r>
            <a:r>
              <a:rPr lang="en-US" altLang="ru-RU" sz="2300" b="1" dirty="0" smtClean="0">
                <a:solidFill>
                  <a:srgbClr val="CC3300"/>
                </a:solidFill>
              </a:rPr>
              <a:t>:</a:t>
            </a:r>
            <a:endParaRPr lang="ru-RU" altLang="ru-RU" sz="2300" b="1" dirty="0" smtClean="0">
              <a:solidFill>
                <a:srgbClr val="CC3300"/>
              </a:solidFill>
            </a:endParaRPr>
          </a:p>
          <a:p>
            <a:pPr marL="495300" indent="-495300" defTabSz="801688" eaLnBrk="1" hangingPunct="1"/>
            <a:endParaRPr lang="ru-RU" altLang="ru-RU" sz="800" b="1" dirty="0" smtClean="0">
              <a:solidFill>
                <a:schemeClr val="accent2"/>
              </a:solidFill>
            </a:endParaRPr>
          </a:p>
          <a:p>
            <a:pPr marL="495300" indent="-495300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300" b="1" dirty="0" smtClean="0"/>
              <a:t>обязательное медицинское освидетельствование детей на ВИЧ при поступлении в школу не требуется</a:t>
            </a:r>
          </a:p>
          <a:p>
            <a:pPr marL="495300" indent="-495300" defTabSz="801688" eaLnBrk="1" hangingPunct="1">
              <a:buClr>
                <a:schemeClr val="tx1"/>
              </a:buClr>
              <a:buFont typeface="Arial" charset="0"/>
              <a:buChar char="–"/>
            </a:pPr>
            <a:endParaRPr lang="ru-RU" altLang="ru-RU" sz="1100" b="1" dirty="0" smtClean="0"/>
          </a:p>
          <a:p>
            <a:pPr marL="495300" indent="-495300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300" b="1" dirty="0" smtClean="0"/>
              <a:t>решение о разглашении ВИЧ-статуса может быть принято </a:t>
            </a:r>
            <a:r>
              <a:rPr lang="ru-RU" altLang="ru-RU" sz="2300" b="1" dirty="0" smtClean="0">
                <a:solidFill>
                  <a:schemeClr val="accent2"/>
                </a:solidFill>
              </a:rPr>
              <a:t>только родителями</a:t>
            </a:r>
            <a:r>
              <a:rPr lang="ru-RU" altLang="ru-RU" sz="2300" b="1" dirty="0" smtClean="0">
                <a:solidFill>
                  <a:srgbClr val="0099CC"/>
                </a:solidFill>
              </a:rPr>
              <a:t> </a:t>
            </a:r>
            <a:r>
              <a:rPr lang="ru-RU" altLang="ru-RU" sz="2300" b="1" dirty="0" smtClean="0"/>
              <a:t>ребенка в его интересах</a:t>
            </a:r>
          </a:p>
          <a:p>
            <a:pPr marL="495300" indent="-495300" defTabSz="801688" eaLnBrk="1" hangingPunct="1">
              <a:buClr>
                <a:schemeClr val="tx1"/>
              </a:buClr>
              <a:buFont typeface="Arial" charset="0"/>
              <a:buChar char="–"/>
            </a:pPr>
            <a:endParaRPr lang="ru-RU" altLang="ru-RU" sz="1100" b="1" dirty="0" smtClean="0"/>
          </a:p>
          <a:p>
            <a:pPr marL="495300" indent="-495300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300" b="1" dirty="0" smtClean="0"/>
              <a:t>врачи и медицинские работники </a:t>
            </a:r>
            <a:r>
              <a:rPr lang="ru-RU" altLang="ru-RU" sz="2300" b="1" dirty="0" smtClean="0">
                <a:solidFill>
                  <a:schemeClr val="accent2"/>
                </a:solidFill>
              </a:rPr>
              <a:t>не имеют права</a:t>
            </a:r>
            <a:r>
              <a:rPr lang="ru-RU" altLang="ru-RU" sz="2300" b="1" dirty="0" smtClean="0"/>
              <a:t> разглашать информацию о наличии у детей         ВИЧ-инфекции</a:t>
            </a:r>
          </a:p>
        </p:txBody>
      </p:sp>
      <p:sp>
        <p:nvSpPr>
          <p:cNvPr id="100356" name="Дата 5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4" tIns="45592" rIns="91184" bIns="45592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" y="-85343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-242888"/>
            <a:ext cx="8963025" cy="1143001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Международная защита прав ЛЖВ</a:t>
            </a:r>
            <a:endParaRPr lang="ru-RU" sz="4000" dirty="0"/>
          </a:p>
        </p:txBody>
      </p:sp>
      <p:sp>
        <p:nvSpPr>
          <p:cNvPr id="72707" name="Объект 2"/>
          <p:cNvSpPr>
            <a:spLocks noGrp="1"/>
          </p:cNvSpPr>
          <p:nvPr>
            <p:ph idx="1"/>
          </p:nvPr>
        </p:nvSpPr>
        <p:spPr>
          <a:xfrm>
            <a:off x="457200" y="1033363"/>
            <a:ext cx="7620000" cy="49879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Руководящие принципы по ВИЧ/СПИДу и правам человека (Женева 23-25 сентября 1996 г.)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не дискриминацию, равную защиту и равенство перед законом;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жизнь;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наивысший достижимый уровень физического и психического здоровья;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свободу и неприкосновенность личности;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свободу передвижения;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искать убежище и пользоваться этим убежищем;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личную жизнь;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свободу убеждений и их выражение и право на свободное получение и передачу информации;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свободу ассоциации;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труд;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вступать в брак и основывать семью;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равный доступ к образованию;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достаточный жизненный уровень;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социальное обеспечение;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пользование результатами научного прогресса и их практического применения;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участие в общественной и культурной жизни;</a:t>
            </a:r>
          </a:p>
          <a:p>
            <a:pPr marL="358775" lvl="1" eaLnBrk="1" hangingPunct="1">
              <a:spcBef>
                <a:spcPct val="0"/>
              </a:spcBef>
            </a:pPr>
            <a:r>
              <a:rPr lang="ru-RU" altLang="ru-RU" sz="1600" dirty="0" smtClean="0"/>
              <a:t>право на защиту от пыток и других жестоких, бесчеловечных и унижающих достоинство видов обращения и наказания.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800" dirty="0" smtClean="0"/>
              <a:t>Международная защита прав ЛЖВ</a:t>
            </a:r>
            <a:endParaRPr lang="ru-RU" dirty="0"/>
          </a:p>
        </p:txBody>
      </p:sp>
      <p:sp>
        <p:nvSpPr>
          <p:cNvPr id="73731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dirty="0" smtClean="0"/>
              <a:t>Резолюцией ООН по правам человека 1995/44 от 3 марта 1995 г. установлено, что «дискриминация по признаку ВИЧ/СПИД-статуса, фактического или предполагаемого, запрещается существующими нормами в области прав человека»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статья 15 Конституции РФ, </a:t>
            </a:r>
          </a:p>
          <a:p>
            <a:pPr lvl="1" eaLnBrk="1" hangingPunct="1">
              <a:spcBef>
                <a:spcPct val="0"/>
              </a:spcBef>
            </a:pPr>
            <a:r>
              <a:rPr lang="ru-RU" altLang="ru-RU" dirty="0" smtClean="0"/>
              <a:t>общепризнанные принципы и нормы международного права и международные договоры РФ являются составной частью ее правовой системы</a:t>
            </a:r>
          </a:p>
          <a:p>
            <a:pPr eaLnBrk="1" hangingPunct="1"/>
            <a:endParaRPr lang="ru-RU" alt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Права ЛЖВ. Конституция</a:t>
            </a:r>
            <a:endParaRPr lang="ru-RU" dirty="0"/>
          </a:p>
        </p:txBody>
      </p:sp>
      <p:sp>
        <p:nvSpPr>
          <p:cNvPr id="74755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ru-RU" altLang="ru-RU" smtClean="0"/>
              <a:t>Статья 7 Конституции РФ </a:t>
            </a:r>
          </a:p>
          <a:p>
            <a:pPr lvl="1" eaLnBrk="1" hangingPunct="1"/>
            <a:r>
              <a:rPr lang="ru-RU" altLang="ru-RU" smtClean="0"/>
              <a:t>РФ - социальное государство, политика которого направлена на создание условий, обеспечивающих достойную жизнь и свободное развитие человека</a:t>
            </a:r>
          </a:p>
          <a:p>
            <a:pPr eaLnBrk="1" hangingPunct="1"/>
            <a:r>
              <a:rPr lang="ru-RU" altLang="ru-RU" smtClean="0"/>
              <a:t>Статья 41</a:t>
            </a:r>
          </a:p>
          <a:p>
            <a:pPr lvl="1" eaLnBrk="1" hangingPunct="1"/>
            <a:r>
              <a:rPr lang="ru-RU" altLang="ru-RU" smtClean="0"/>
              <a:t>гарантирует каждому право на охрану здоровья и медицинскую помощь</a:t>
            </a:r>
          </a:p>
          <a:p>
            <a:pPr eaLnBrk="1" hangingPunct="1"/>
            <a:r>
              <a:rPr lang="ru-RU" altLang="ru-RU" smtClean="0"/>
              <a:t>Статья 55	</a:t>
            </a:r>
          </a:p>
          <a:p>
            <a:pPr lvl="1" eaLnBrk="1" hangingPunct="1"/>
            <a:r>
              <a:rPr lang="ru-RU" altLang="ru-RU" smtClean="0"/>
              <a:t>права и свободы могут быть ограничены только федеральным законом и исключительно в конституционно значимых целях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Не могут быть ограничены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ru-RU" dirty="0" smtClean="0"/>
              <a:t>право </a:t>
            </a:r>
            <a:r>
              <a:rPr lang="ru-RU" dirty="0"/>
              <a:t>на жизнь (ст. 20 Конституции РФ</a:t>
            </a:r>
            <a:r>
              <a:rPr lang="ru-RU" dirty="0" smtClean="0"/>
              <a:t>) </a:t>
            </a:r>
          </a:p>
          <a:p>
            <a:pPr eaLnBrk="1" hangingPunct="1">
              <a:defRPr/>
            </a:pPr>
            <a:r>
              <a:rPr lang="ru-RU" dirty="0" smtClean="0"/>
              <a:t>право </a:t>
            </a:r>
            <a:r>
              <a:rPr lang="ru-RU" dirty="0"/>
              <a:t>на свободу и личную неприкосновенность (ст. 22 Конституции РФ</a:t>
            </a:r>
            <a:r>
              <a:rPr lang="ru-RU" dirty="0" smtClean="0"/>
              <a:t>) </a:t>
            </a:r>
          </a:p>
          <a:p>
            <a:pPr eaLnBrk="1" hangingPunct="1">
              <a:defRPr/>
            </a:pPr>
            <a:r>
              <a:rPr lang="ru-RU" dirty="0" smtClean="0"/>
              <a:t>право </a:t>
            </a:r>
            <a:r>
              <a:rPr lang="ru-RU" dirty="0"/>
              <a:t>на неприкосновенность жилища (ст. 25 Конституции РФ</a:t>
            </a:r>
            <a:r>
              <a:rPr lang="ru-RU" dirty="0" smtClean="0"/>
              <a:t>) </a:t>
            </a:r>
          </a:p>
          <a:p>
            <a:pPr eaLnBrk="1" hangingPunct="1">
              <a:defRPr/>
            </a:pPr>
            <a:r>
              <a:rPr lang="ru-RU" dirty="0" smtClean="0"/>
              <a:t>право на </a:t>
            </a:r>
            <a:r>
              <a:rPr lang="ru-RU" dirty="0"/>
              <a:t>свободу передвижения (ст. 27 Конституции РФ) </a:t>
            </a:r>
          </a:p>
          <a:p>
            <a:pPr marL="114300" indent="0" eaLnBrk="1" hangingPunct="1">
              <a:buFont typeface="Arial" charset="0"/>
              <a:buNone/>
              <a:defRPr/>
            </a:pPr>
            <a:endParaRPr lang="ru-RU" dirty="0" smtClean="0"/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ru-RU" b="1" dirty="0" smtClean="0"/>
              <a:t>Не может </a:t>
            </a:r>
            <a:r>
              <a:rPr lang="ru-RU" b="1" dirty="0"/>
              <a:t>быть запрещено </a:t>
            </a:r>
            <a:r>
              <a:rPr lang="ru-RU" dirty="0"/>
              <a:t>вступать в брак, иметь и воспитывать детей, совершать какие-либо гражданско-правовые сделки (например, покупать недвижимость или автотранспортные средства) или жить общественной жизнью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2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Права ЛЖВ.</a:t>
            </a:r>
            <a:r>
              <a:rPr lang="ru-RU" dirty="0"/>
              <a:t> </a:t>
            </a:r>
            <a:r>
              <a:rPr lang="ru-RU" dirty="0" smtClean="0"/>
              <a:t>Закон </a:t>
            </a:r>
            <a:r>
              <a:rPr lang="ru-RU" dirty="0"/>
              <a:t>№38-ФЗ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11163" lvl="1" indent="0" eaLnBrk="1" hangingPunct="1">
              <a:buFont typeface="Arial" charset="0"/>
              <a:buNone/>
              <a:defRPr/>
            </a:pPr>
            <a:r>
              <a:rPr lang="ru-RU" dirty="0"/>
              <a:t>ЛЖВ ограничены только в тех правах, реализация которых ставит в опасность заражения ВИЧ-инфекцией других </a:t>
            </a:r>
            <a:r>
              <a:rPr lang="ru-RU" dirty="0" smtClean="0"/>
              <a:t>лиц</a:t>
            </a:r>
          </a:p>
          <a:p>
            <a:pPr lvl="1" eaLnBrk="1" hangingPunct="1">
              <a:defRPr/>
            </a:pPr>
            <a:r>
              <a:rPr lang="ru-RU" dirty="0"/>
              <a:t>запрещено донорство </a:t>
            </a:r>
            <a:r>
              <a:rPr lang="ru-RU" dirty="0" smtClean="0"/>
              <a:t>ВИЧ-инфицированными</a:t>
            </a:r>
          </a:p>
          <a:p>
            <a:pPr eaLnBrk="1" hangingPunct="1">
              <a:defRPr/>
            </a:pPr>
            <a:r>
              <a:rPr lang="ru-RU" dirty="0"/>
              <a:t>Не допускаются увольнения с работы, отказ в приеме на работу, </a:t>
            </a:r>
            <a:r>
              <a:rPr lang="ru-RU" b="1" u="sng" dirty="0"/>
              <a:t>отказ в приеме в образовательные учреждения </a:t>
            </a:r>
            <a:r>
              <a:rPr lang="ru-RU" dirty="0"/>
              <a:t>и учреждения, оказывающие медицинскую помощь, а также ограничение иных прав и законных интересов ВИЧ — инфицированных на основании наличия у них ВИЧ-инфекции, равно как и ограничение жилищных и иных прав и законных интересов членов семей ВИЧ-инфицированных, если иное не предусмотрено настоящим Федеральным </a:t>
            </a:r>
            <a:r>
              <a:rPr lang="ru-RU" dirty="0" smtClean="0"/>
              <a:t>законом</a:t>
            </a:r>
            <a:endParaRPr lang="ru-RU" dirty="0"/>
          </a:p>
          <a:p>
            <a:pPr marL="114300" indent="0" algn="r" eaLnBrk="1" hangingPunct="1">
              <a:buFont typeface="Arial" charset="0"/>
              <a:buNone/>
              <a:defRPr/>
            </a:pPr>
            <a:r>
              <a:rPr lang="en-US" dirty="0" smtClean="0">
                <a:hlinkClick r:id="rId2"/>
              </a:rPr>
              <a:t>http://aidslaw.ru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0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413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СОЦИАЛЬНАЯ ПОДДЕРЖКА ВИЧ-ИНФИЦИРОВАННЫХ И ЧЛЕНОВ ИХ СЕМЕЙ </a:t>
            </a:r>
            <a:endParaRPr lang="ru-RU" sz="2800" dirty="0"/>
          </a:p>
        </p:txBody>
      </p:sp>
      <p:sp>
        <p:nvSpPr>
          <p:cNvPr id="77827" name="Объект 2"/>
          <p:cNvSpPr>
            <a:spLocks noGrp="1"/>
          </p:cNvSpPr>
          <p:nvPr>
            <p:ph idx="1"/>
          </p:nvPr>
        </p:nvSpPr>
        <p:spPr>
          <a:xfrm>
            <a:off x="457200" y="1365250"/>
            <a:ext cx="7620000" cy="4800600"/>
          </a:xfrm>
        </p:spPr>
        <p:txBody>
          <a:bodyPr>
            <a:normAutofit fontScale="70000" lnSpcReduction="20000"/>
          </a:bodyPr>
          <a:lstStyle/>
          <a:p>
            <a:pPr lvl="1" eaLnBrk="1" hangingPunct="1"/>
            <a:r>
              <a:rPr lang="ru-RU" altLang="ru-RU" smtClean="0"/>
              <a:t>совместное пребывание с детьми в возрасте до 15 лет в стационаре учреждения</a:t>
            </a:r>
          </a:p>
          <a:p>
            <a:pPr lvl="1" eaLnBrk="1" hangingPunct="1"/>
            <a:r>
              <a:rPr lang="ru-RU" altLang="ru-RU" smtClean="0"/>
              <a:t>сохранение непрерывного трудового стажа за одним из родителей или иным законным представителем ВИЧ-инфицированного - несовершеннолетнего в возрасте до 18 лет</a:t>
            </a:r>
          </a:p>
          <a:p>
            <a:pPr eaLnBrk="1" hangingPunct="1"/>
            <a:r>
              <a:rPr lang="ru-RU" altLang="ru-RU" smtClean="0"/>
              <a:t>ВИЧ-инфицированным - несовершеннолетним в возрасте до 18 лет назначаются социальная пенсия, пособие и предоставляются меры социальной поддержки, установленные для детей-инвалидов законодательством Российской Федерации, а лицам, осуществляющим уход за ВИЧ-инфицированными - несовершеннолетними, выплачивается пособие по уходу за ребенком-инвалидом в порядке, установленном законодательством Российской Федерации</a:t>
            </a:r>
          </a:p>
          <a:p>
            <a:pPr lvl="1" eaLnBrk="1" hangingPunct="1"/>
            <a:endParaRPr lang="ru-RU" altLang="ru-RU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3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630238"/>
            <a:ext cx="7620000" cy="11430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/>
            <a:r>
              <a:rPr lang="ru-RU" altLang="ru-RU" smtClean="0"/>
              <a:t>Социальная опасность заболевания</a:t>
            </a:r>
            <a:br>
              <a:rPr lang="ru-RU" altLang="ru-RU" smtClean="0"/>
            </a:br>
            <a:r>
              <a:rPr lang="ru-RU" altLang="ru-RU" sz="2000" smtClean="0"/>
              <a:t>Постановление Правительства РФ от 14.02.13 г. N 117 </a:t>
            </a:r>
            <a:br>
              <a:rPr lang="ru-RU" altLang="ru-RU" sz="2000" smtClean="0"/>
            </a:br>
            <a:endParaRPr lang="ru-RU" altLang="ru-RU" sz="2000" smtClean="0"/>
          </a:p>
        </p:txBody>
      </p:sp>
      <p:sp>
        <p:nvSpPr>
          <p:cNvPr id="78851" name="Объект 2"/>
          <p:cNvSpPr>
            <a:spLocks noGrp="1"/>
          </p:cNvSpPr>
          <p:nvPr>
            <p:ph idx="1"/>
          </p:nvPr>
        </p:nvSpPr>
        <p:spPr>
          <a:xfrm>
            <a:off x="457200" y="2300288"/>
            <a:ext cx="7620000" cy="480060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ru-RU" altLang="ru-RU" smtClean="0"/>
              <a:t>ПЕРЕЧЕНЬ ЗАБОЛЕВАНИЙ, ПРИ НАЛИЧИИ КОТОРЫХ ЛИЦО НЕ МОЖЕТ УСЫНОВИТЬ РЕБЕНКА, ПРИНЯТЬ ЕГО ПОД ОПЕКУ (ПОПЕЧИТЕЛЬСТВО), ВЗЯТЬ В ПРИЕМНУЮ СЕМЬЮ </a:t>
            </a:r>
          </a:p>
          <a:p>
            <a:pPr lvl="1" eaLnBrk="1" hangingPunct="1"/>
            <a:r>
              <a:rPr lang="ru-RU" altLang="ru-RU" smtClean="0"/>
              <a:t>Инфекционные заболевания до прекращения диспансерного наблюдения в связи со стойкой ремиссией.</a:t>
            </a:r>
          </a:p>
          <a:p>
            <a:pPr eaLnBrk="1" hangingPunct="1"/>
            <a:r>
              <a:rPr lang="ru-RU" altLang="ru-RU" smtClean="0"/>
              <a:t>ВИЧ-инфекция включена в перечни СОЦИАЛЬНО ЗНАЧИМЫХ и ПРЕДСТАВЛЯЮЩИХ ОПАСНОСТЬ  ДЛЯ ОКРУЖАЮЩИХ ЗАБОЛЕВАНИЙ </a:t>
            </a:r>
          </a:p>
          <a:p>
            <a:pPr eaLnBrk="1" hangingPunct="1"/>
            <a:r>
              <a:rPr lang="ru-RU" altLang="ru-RU" smtClean="0"/>
              <a:t>ВИЧ-инфицированные люди состоят на Д-учете ВСЮ жизнь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Ответственность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7620000" cy="4800600"/>
          </a:xfrm>
        </p:spPr>
        <p:txBody>
          <a:bodyPr>
            <a:normAutofit fontScale="77500" lnSpcReduction="20000"/>
          </a:bodyPr>
          <a:lstStyle/>
          <a:p>
            <a:pPr marL="114300" indent="0" eaLnBrk="1" hangingPunct="1">
              <a:buFont typeface="Arial" charset="0"/>
              <a:buNone/>
              <a:defRPr/>
            </a:pPr>
            <a:r>
              <a:rPr lang="ru-RU" dirty="0"/>
              <a:t>Статья 122. Заражение ВИЧ-инфекцией</a:t>
            </a:r>
          </a:p>
          <a:p>
            <a:pPr eaLnBrk="1" hangingPunct="1">
              <a:defRPr/>
            </a:pPr>
            <a:r>
              <a:rPr lang="ru-RU" dirty="0"/>
              <a:t> Заведомое </a:t>
            </a:r>
            <a:r>
              <a:rPr lang="ru-RU" dirty="0" err="1"/>
              <a:t>поставление</a:t>
            </a:r>
            <a:r>
              <a:rPr lang="ru-RU" dirty="0"/>
              <a:t> другого лица в опасность заражения</a:t>
            </a:r>
          </a:p>
          <a:p>
            <a:pPr eaLnBrk="1" hangingPunct="1">
              <a:defRPr/>
            </a:pPr>
            <a:r>
              <a:rPr lang="ru-RU" dirty="0"/>
              <a:t>Заражение другого лица ВИЧ-инфекцией лицом, знавшим о наличии у него этой болезни</a:t>
            </a:r>
          </a:p>
          <a:p>
            <a:pPr eaLnBrk="1" hangingPunct="1">
              <a:defRPr/>
            </a:pPr>
            <a:r>
              <a:rPr lang="ru-RU" dirty="0"/>
              <a:t>Заражение другого лица ВИЧ-инфекцией вследствие ненадлежащего исполнения лицом своих профессиональных обязанностей</a:t>
            </a:r>
          </a:p>
          <a:p>
            <a:pPr marL="114300" indent="0" eaLnBrk="1" hangingPunct="1">
              <a:buFont typeface="Arial" charset="0"/>
              <a:buNone/>
              <a:defRPr/>
            </a:pPr>
            <a:r>
              <a:rPr lang="ru-RU" dirty="0" smtClean="0"/>
              <a:t>освобождается </a:t>
            </a:r>
            <a:r>
              <a:rPr lang="ru-RU" dirty="0"/>
              <a:t>от уголовной ответственности в случае, если другое лицо, поставленное в опасность заражения либо зараженное ВИЧ-инфекцией, было своевременно предупреждено о наличии у первого этой болезни и добровольно согласилось совершить действия, создавшие опасность заражения</a:t>
            </a:r>
          </a:p>
          <a:p>
            <a:pPr eaLnBrk="1" hangingPunct="1"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Прецеденты </a:t>
            </a:r>
            <a:endParaRPr lang="ru-RU" dirty="0"/>
          </a:p>
        </p:txBody>
      </p:sp>
      <p:sp>
        <p:nvSpPr>
          <p:cNvPr id="80899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7620000" cy="4800600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ru-RU" smtClean="0"/>
              <a:t>NN </a:t>
            </a:r>
            <a:r>
              <a:rPr lang="ru-RU" altLang="ru-RU" smtClean="0"/>
              <a:t>состоит на диспансерном учете у врача инфекциониста МУЗ «Верхнесалдинская ЦГБ»</a:t>
            </a:r>
            <a:endParaRPr lang="en-US" altLang="ru-RU" smtClean="0"/>
          </a:p>
          <a:p>
            <a:pPr lvl="1" eaLnBrk="1" hangingPunct="1"/>
            <a:r>
              <a:rPr lang="ru-RU" altLang="ru-RU" smtClean="0"/>
              <a:t>уведомлена органами здравоохранения  о наличии у нее ВИЧ-инфекции и предупреждена  об уголовной ответственности за заведомое поставление другого лица в опасность  заражения ВИЧ-инфекцией</a:t>
            </a:r>
            <a:endParaRPr lang="en-US" altLang="ru-RU" smtClean="0"/>
          </a:p>
          <a:p>
            <a:pPr eaLnBrk="1" hangingPunct="1"/>
            <a:r>
              <a:rPr lang="ru-RU" altLang="ru-RU" smtClean="0"/>
              <a:t>Предвидя возможность  и неизбежность заражения другого лица данной болезнью, безразлично относясь  к возможному заражению, своевременно не предупредив своего партнера  о наличии у нее данного заболевания</a:t>
            </a:r>
            <a:r>
              <a:rPr lang="en-US" altLang="ru-RU" smtClean="0"/>
              <a:t> </a:t>
            </a:r>
            <a:r>
              <a:rPr lang="ru-RU" altLang="ru-RU" smtClean="0"/>
              <a:t>регулярно вступала в половую связь с последним, при этом не используя современный метод контрацепции, в результате чего поставила &lt;ФИО4&gt; в опасность заражения ВИЧ-инфекцией</a:t>
            </a:r>
            <a:endParaRPr lang="en-US" altLang="ru-RU" smtClean="0"/>
          </a:p>
          <a:p>
            <a:pPr eaLnBrk="1" hangingPunct="1"/>
            <a:r>
              <a:rPr lang="ru-RU" altLang="ru-RU" smtClean="0"/>
              <a:t>подсудимая совершила три  оконченных умышленных преступления против личности небольшой тяжести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895" y="1243875"/>
            <a:ext cx="461665" cy="511396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ru-RU" dirty="0"/>
              <a:t>ограничение свободы на срок  шесть  месяцев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Конфиденциальность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Статья </a:t>
            </a:r>
            <a:r>
              <a:rPr lang="ru-RU" b="1" dirty="0"/>
              <a:t>23</a:t>
            </a:r>
            <a:endParaRPr lang="ru-RU" dirty="0"/>
          </a:p>
          <a:p>
            <a:r>
              <a:rPr lang="ru-RU" dirty="0"/>
              <a:t> </a:t>
            </a:r>
            <a:r>
              <a:rPr lang="ru-RU" dirty="0" smtClean="0"/>
              <a:t>Каждый </a:t>
            </a:r>
            <a:r>
              <a:rPr lang="ru-RU" dirty="0"/>
              <a:t>имеет право на неприкосновенность частной жизни, личную и семейную тайну, защиту своей чести и доброго имени.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/>
              <a:t>Статья 7. Конфиденциальность персональных </a:t>
            </a:r>
            <a:r>
              <a:rPr lang="ru-RU" sz="3600" b="1" dirty="0" smtClean="0"/>
              <a:t>данных</a:t>
            </a:r>
            <a:br>
              <a:rPr lang="ru-RU" sz="3600" b="1" dirty="0" smtClean="0"/>
            </a:br>
            <a:r>
              <a:rPr lang="ru-RU" sz="3600" dirty="0" smtClean="0"/>
              <a:t>Федеральный </a:t>
            </a:r>
            <a:r>
              <a:rPr lang="ru-RU" sz="3600" dirty="0"/>
              <a:t>закон от 27.07.2006 N 152-ФЗ </a:t>
            </a:r>
            <a:r>
              <a:rPr lang="ru-RU" sz="3600" dirty="0" smtClean="0"/>
              <a:t>"</a:t>
            </a:r>
            <a:r>
              <a:rPr lang="ru-RU" sz="3600" dirty="0"/>
              <a:t>О персональных данных</a:t>
            </a:r>
            <a:r>
              <a:rPr lang="ru-RU" sz="3600" dirty="0" smtClean="0"/>
              <a:t>"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664296"/>
          </a:xfrm>
        </p:spPr>
        <p:txBody>
          <a:bodyPr>
            <a:normAutofit/>
          </a:bodyPr>
          <a:lstStyle/>
          <a:p>
            <a:pPr lvl="1"/>
            <a:r>
              <a:rPr lang="ru-RU" dirty="0" smtClean="0"/>
              <a:t>Операторы </a:t>
            </a:r>
            <a:r>
              <a:rPr lang="ru-RU" dirty="0"/>
              <a:t>и иные лица, получившие доступ к персональным данным, обязаны не раскрывать третьим лицам и </a:t>
            </a:r>
            <a:r>
              <a:rPr lang="ru-RU" b="1" dirty="0"/>
              <a:t>не распространять персональные данные без согласия субъекта персональных данных</a:t>
            </a:r>
            <a:r>
              <a:rPr lang="ru-RU" dirty="0"/>
              <a:t>, если иное не предусмотрено федеральным законом.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74" y="5661248"/>
            <a:ext cx="2555137" cy="12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Статья 13.14. Разглашение информации с ограниченным </a:t>
            </a:r>
            <a:r>
              <a:rPr lang="ru-RU" sz="2800" b="1" dirty="0" smtClean="0"/>
              <a:t>доступом</a:t>
            </a:r>
            <a:br>
              <a:rPr lang="ru-RU" sz="2800" b="1" dirty="0" smtClean="0"/>
            </a:br>
            <a:r>
              <a:rPr lang="ru-RU" sz="2400" dirty="0"/>
              <a:t>Кодекс Российской Федерации об административных правонарушениях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Разглашение информации, доступ к которой ограничен федеральным </a:t>
            </a:r>
            <a:r>
              <a:rPr lang="ru-RU" dirty="0">
                <a:hlinkClick r:id="rId2"/>
              </a:rPr>
              <a:t>законом</a:t>
            </a:r>
            <a:r>
              <a:rPr lang="ru-RU" dirty="0"/>
              <a:t> (за исключением случаев, если разглашение такой информации </a:t>
            </a:r>
            <a:r>
              <a:rPr lang="ru-RU" dirty="0" err="1"/>
              <a:t>влечет</a:t>
            </a:r>
            <a:r>
              <a:rPr lang="ru-RU" dirty="0"/>
              <a:t> уголовную ответственность), лицом, получившим доступ к такой информации в связи с исполнением служебных или профессиональных </a:t>
            </a:r>
            <a:r>
              <a:rPr lang="ru-RU" dirty="0" smtClean="0"/>
              <a:t>обязанностей…</a:t>
            </a:r>
          </a:p>
          <a:p>
            <a:endParaRPr lang="ru-RU" dirty="0"/>
          </a:p>
          <a:p>
            <a:r>
              <a:rPr lang="ru-RU" dirty="0"/>
              <a:t>Персональные данные (любая информация, относящаяся прямо или косвенно к </a:t>
            </a:r>
            <a:r>
              <a:rPr lang="ru-RU" dirty="0" err="1"/>
              <a:t>определенному</a:t>
            </a:r>
            <a:r>
              <a:rPr lang="ru-RU" dirty="0"/>
              <a:t> или определяемому физическому лицу (субъекту персональных данных))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621652"/>
            <a:ext cx="2483768" cy="123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8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Статья </a:t>
            </a:r>
            <a:r>
              <a:rPr lang="ru-RU" sz="2800" dirty="0"/>
              <a:t>137 УК РФ</a:t>
            </a:r>
            <a:br>
              <a:rPr lang="ru-RU" sz="2800" dirty="0"/>
            </a:br>
            <a:r>
              <a:rPr lang="ru-RU" sz="2800" dirty="0"/>
              <a:t>Нарушение неприкосновенности частной жизни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ru-RU" dirty="0" smtClean="0">
                <a:hlinkClick r:id="rId2"/>
              </a:rPr>
              <a:t>…распространение</a:t>
            </a:r>
            <a:r>
              <a:rPr lang="ru-RU" dirty="0" smtClean="0"/>
              <a:t> </a:t>
            </a:r>
            <a:r>
              <a:rPr lang="ru-RU" dirty="0"/>
              <a:t>сведений о </a:t>
            </a:r>
            <a:r>
              <a:rPr lang="ru-RU" dirty="0">
                <a:hlinkClick r:id="rId3"/>
              </a:rPr>
              <a:t>частной жизни</a:t>
            </a:r>
            <a:r>
              <a:rPr lang="ru-RU" dirty="0"/>
              <a:t> лица, составляющих его личную или семейную тайну, без его </a:t>
            </a:r>
            <a:r>
              <a:rPr lang="ru-RU" dirty="0" smtClean="0"/>
              <a:t>согласия</a:t>
            </a:r>
          </a:p>
          <a:p>
            <a:pPr marL="457200" lvl="1" indent="0">
              <a:buNone/>
            </a:pPr>
            <a:r>
              <a:rPr lang="ru-RU" b="1" dirty="0"/>
              <a:t>Распространение сведений о частной жизни лица заключается в сообщении (разглашении) их одному или нескольким лицам в устной</a:t>
            </a:r>
            <a:r>
              <a:rPr lang="ru-RU" dirty="0"/>
              <a:t>, письменной или иной форме и любым способом (в частности, </a:t>
            </a:r>
            <a:r>
              <a:rPr lang="ru-RU" dirty="0" err="1"/>
              <a:t>путем</a:t>
            </a:r>
            <a:r>
              <a:rPr lang="ru-RU" dirty="0"/>
              <a:t> передачи материалов или размещения информации с использованием информационно-телекоммуникационных сетей, в том числе сети "Интернет").</a:t>
            </a:r>
          </a:p>
          <a:p>
            <a:pPr marL="457200" lvl="1" indent="0">
              <a:buNone/>
            </a:pPr>
            <a:r>
              <a:rPr lang="ru-RU" dirty="0"/>
              <a:t>Право на неприкосновенность частной жизни, личную и семейную тайну означает предоставленную человеку и гарантированную государством возможность контролировать информацию о самом себе, препятствовать разглашению сведений личного, интимного характера; в понятие "частная жизнь" включается та область жизнедеятельности человека, которая относится к отдельному лицу, касается только его и не подлежит контролю со стороны общества и государства, если носит </a:t>
            </a:r>
            <a:r>
              <a:rPr lang="ru-RU" dirty="0" err="1"/>
              <a:t>непротивоправный</a:t>
            </a:r>
            <a:r>
              <a:rPr lang="ru-RU" dirty="0"/>
              <a:t> характер</a:t>
            </a:r>
          </a:p>
          <a:p>
            <a:pPr marL="457200" lvl="1" indent="0">
              <a:buNone/>
            </a:pPr>
            <a:endParaRPr lang="ru-RU" dirty="0" smtClean="0"/>
          </a:p>
          <a:p>
            <a:pPr lvl="1"/>
            <a:r>
              <a:rPr lang="ru-RU" dirty="0"/>
              <a:t>т</a:t>
            </a:r>
            <a:r>
              <a:rPr lang="ru-RU" dirty="0" smtClean="0"/>
              <a:t>е </a:t>
            </a:r>
            <a:r>
              <a:rPr lang="ru-RU" dirty="0"/>
              <a:t>же деяния, совершенные лицом с использованием своего служебного </a:t>
            </a:r>
            <a:r>
              <a:rPr lang="ru-RU" dirty="0" smtClean="0"/>
              <a:t>положения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-171400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Ограничение прав – запрашивание дополнительных справок, в т.ч. от врача-инфекциониста, не предусмотренных </a:t>
            </a:r>
            <a:r>
              <a:rPr lang="ru-RU" dirty="0" err="1" smtClean="0"/>
              <a:t>мед.комиссией</a:t>
            </a:r>
            <a:endParaRPr lang="ru-RU" dirty="0" smtClean="0"/>
          </a:p>
          <a:p>
            <a:r>
              <a:rPr lang="ru-RU" dirty="0" smtClean="0"/>
              <a:t>Ограничение посещения уроков – например, физкультуры без рекомендаций врача</a:t>
            </a:r>
          </a:p>
          <a:p>
            <a:r>
              <a:rPr lang="ru-RU" dirty="0" smtClean="0"/>
              <a:t>Разглашение информации, полученной при выполнении основной работы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5589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Являются вариантами дискриминации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Права ВИЧ в школе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Обязан ли сообщать?</a:t>
            </a:r>
          </a:p>
          <a:p>
            <a:pPr lvl="1"/>
            <a:r>
              <a:rPr lang="ru-RU" dirty="0" smtClean="0"/>
              <a:t>Нет. Информацией может владеть </a:t>
            </a:r>
            <a:r>
              <a:rPr lang="ru-RU" dirty="0" err="1" smtClean="0"/>
              <a:t>мед.работник</a:t>
            </a:r>
            <a:r>
              <a:rPr lang="ru-RU" dirty="0" smtClean="0"/>
              <a:t>, остальные – на усмотрение родителей</a:t>
            </a:r>
          </a:p>
          <a:p>
            <a:r>
              <a:rPr lang="ru-RU" dirty="0" smtClean="0"/>
              <a:t>Нуждается ли в особых условиях?</a:t>
            </a:r>
          </a:p>
          <a:p>
            <a:pPr lvl="1"/>
            <a:r>
              <a:rPr lang="ru-RU" dirty="0" smtClean="0"/>
              <a:t>Нет, терапия позволяет вести обычный образ жизни</a:t>
            </a:r>
          </a:p>
          <a:p>
            <a:r>
              <a:rPr lang="ru-RU" dirty="0" smtClean="0"/>
              <a:t>Испытывает ли дополнительные проблемы?</a:t>
            </a:r>
          </a:p>
          <a:p>
            <a:pPr lvl="1"/>
            <a:r>
              <a:rPr lang="ru-RU" dirty="0" smtClean="0"/>
              <a:t>Да. Психологические и социальные. Часто - правовые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2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Социально-психологический аспект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8310"/>
            <a:ext cx="3329059" cy="165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6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дискриминации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Недостоверные/недостаточные знания вопросов</a:t>
            </a:r>
          </a:p>
          <a:p>
            <a:r>
              <a:rPr lang="ru-RU" dirty="0" err="1" smtClean="0"/>
              <a:t>Стереотипизация</a:t>
            </a:r>
            <a:endParaRPr lang="ru-RU" dirty="0" smtClean="0"/>
          </a:p>
          <a:p>
            <a:r>
              <a:rPr lang="ru-RU" dirty="0" smtClean="0"/>
              <a:t>Чужие мнения/авторитеты</a:t>
            </a:r>
          </a:p>
          <a:p>
            <a:r>
              <a:rPr lang="ru-RU" dirty="0" smtClean="0"/>
              <a:t>Нетерпимость/</a:t>
            </a:r>
            <a:r>
              <a:rPr lang="ru-RU" dirty="0" err="1" smtClean="0"/>
              <a:t>нетолерантность</a:t>
            </a:r>
            <a:endParaRPr lang="ru-RU" dirty="0" smtClean="0"/>
          </a:p>
          <a:p>
            <a:r>
              <a:rPr lang="ru-RU" dirty="0" smtClean="0"/>
              <a:t>Присвоение излишних прав</a:t>
            </a:r>
          </a:p>
          <a:p>
            <a:r>
              <a:rPr lang="ru-RU" dirty="0" smtClean="0"/>
              <a:t>Собственный негативный опыт/мнение</a:t>
            </a:r>
          </a:p>
          <a:p>
            <a:r>
              <a:rPr lang="ru-RU" dirty="0" smtClean="0"/>
              <a:t>Желание исключить</a:t>
            </a:r>
            <a:r>
              <a:rPr lang="ru-RU" dirty="0"/>
              <a:t> </a:t>
            </a:r>
            <a:r>
              <a:rPr lang="ru-RU" dirty="0" smtClean="0"/>
              <a:t>из собственной жизни неприятные/негативные элементы, оградить себя от чего-то неприятного/вызывающего страх и непонимание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86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Стигма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dirty="0" smtClean="0"/>
              <a:t>от </a:t>
            </a:r>
            <a:r>
              <a:rPr lang="ru-RU" altLang="ru-RU" dirty="0" smtClean="0">
                <a:hlinkClick r:id="rId2" tooltip="Древнегреческий язык"/>
              </a:rPr>
              <a:t>др.-греч.</a:t>
            </a:r>
            <a:r>
              <a:rPr lang="ru-RU" altLang="ru-RU" dirty="0" smtClean="0"/>
              <a:t> </a:t>
            </a:r>
            <a:r>
              <a:rPr lang="ru-RU" altLang="ru-RU" dirty="0" err="1" smtClean="0"/>
              <a:t>στίγμ</a:t>
            </a:r>
            <a:r>
              <a:rPr lang="ru-RU" altLang="ru-RU" dirty="0" smtClean="0"/>
              <a:t>α — «знак, клеймо, татуировка, пятно, отметина»</a:t>
            </a:r>
          </a:p>
          <a:p>
            <a:pPr eaLnBrk="1" hangingPunct="1"/>
            <a:r>
              <a:rPr lang="ru-RU" altLang="ru-RU" dirty="0" smtClean="0"/>
              <a:t>ассоциация человека с чем-либо позорным, непрестижным, отталкивающим</a:t>
            </a:r>
          </a:p>
          <a:p>
            <a:pPr eaLnBrk="1" hangingPunct="1"/>
            <a:r>
              <a:rPr lang="ru-RU" altLang="ru-RU" dirty="0" smtClean="0"/>
              <a:t>Человек наделяет себя «плохим» клеймом</a:t>
            </a:r>
          </a:p>
          <a:p>
            <a:pPr eaLnBrk="1" hangingPunct="1"/>
            <a:endParaRPr lang="ru-RU" altLang="ru-RU" dirty="0"/>
          </a:p>
          <a:p>
            <a:pPr marL="0" indent="0">
              <a:lnSpc>
                <a:spcPct val="90000"/>
              </a:lnSpc>
              <a:buNone/>
            </a:pPr>
            <a:r>
              <a:rPr lang="ru-RU" altLang="ru-RU" sz="3300" dirty="0" smtClean="0"/>
              <a:t>Стигмы — это предвзятые, неблагоприятные суждения о ком-либо или о чем-либо.</a:t>
            </a:r>
            <a:endParaRPr lang="en-US" altLang="ru-RU" sz="3300" dirty="0" smtClean="0"/>
          </a:p>
          <a:p>
            <a:pPr lvl="1">
              <a:lnSpc>
                <a:spcPct val="110000"/>
              </a:lnSpc>
            </a:pPr>
            <a:r>
              <a:rPr lang="ru-RU" altLang="ru-RU" dirty="0" smtClean="0">
                <a:cs typeface="Arial" charset="0"/>
              </a:rPr>
              <a:t>Стигматизация – это взгляды</a:t>
            </a:r>
            <a:r>
              <a:rPr lang="en-GB" altLang="ru-RU" dirty="0" smtClean="0">
                <a:cs typeface="Arial" charset="0"/>
              </a:rPr>
              <a:t>.</a:t>
            </a:r>
          </a:p>
          <a:p>
            <a:pPr eaLnBrk="1" hangingPunct="1"/>
            <a:endParaRPr lang="ru-RU" alt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8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Дискриминация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1028700" y="1484784"/>
            <a:ext cx="7086600" cy="4824536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ru-RU" altLang="ru-RU" dirty="0" smtClean="0"/>
              <a:t>(</a:t>
            </a:r>
            <a:r>
              <a:rPr lang="ru-RU" altLang="ru-RU" dirty="0" smtClean="0">
                <a:hlinkClick r:id="rId2" tooltip="Латинский язык"/>
              </a:rPr>
              <a:t>лат.</a:t>
            </a:r>
            <a:r>
              <a:rPr lang="ru-RU" altLang="ru-RU" dirty="0" smtClean="0"/>
              <a:t> </a:t>
            </a:r>
            <a:r>
              <a:rPr lang="ru-RU" altLang="ru-RU" i="1" dirty="0" err="1" smtClean="0"/>
              <a:t>discriminatio</a:t>
            </a:r>
            <a:r>
              <a:rPr lang="ru-RU" altLang="ru-RU" dirty="0" smtClean="0"/>
              <a:t> «различение»)</a:t>
            </a:r>
          </a:p>
          <a:p>
            <a:pPr eaLnBrk="1" hangingPunct="1"/>
            <a:r>
              <a:rPr lang="ru-RU" altLang="ru-RU" dirty="0" smtClean="0"/>
              <a:t>неоправданное различие и даже ущемление, ограничение в </a:t>
            </a:r>
            <a:r>
              <a:rPr lang="ru-RU" altLang="ru-RU" dirty="0" smtClean="0">
                <a:hlinkClick r:id="rId3" tooltip="Права человека"/>
              </a:rPr>
              <a:t>правах</a:t>
            </a:r>
            <a:r>
              <a:rPr lang="ru-RU" altLang="ru-RU" dirty="0" smtClean="0"/>
              <a:t> и обязанностях человека по определённому </a:t>
            </a:r>
            <a:r>
              <a:rPr lang="ru-RU" altLang="ru-RU" dirty="0" smtClean="0">
                <a:hlinkClick r:id="rId4" tooltip="Признак"/>
              </a:rPr>
              <a:t>признаку</a:t>
            </a:r>
            <a:endParaRPr lang="ru-RU" altLang="ru-RU" dirty="0" smtClean="0"/>
          </a:p>
          <a:p>
            <a:pPr eaLnBrk="1" hangingPunct="1"/>
            <a:r>
              <a:rPr lang="ru-RU" altLang="ru-RU" dirty="0" smtClean="0"/>
              <a:t>Может приводить к предоставлению </a:t>
            </a:r>
            <a:r>
              <a:rPr lang="ru-RU" altLang="ru-RU" dirty="0" err="1" smtClean="0"/>
              <a:t>ущемленным</a:t>
            </a:r>
            <a:r>
              <a:rPr lang="ru-RU" altLang="ru-RU" dirty="0" smtClean="0"/>
              <a:t> слоям общества некоторых преимуществ</a:t>
            </a:r>
          </a:p>
          <a:p>
            <a:pPr eaLnBrk="1" hangingPunct="1"/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sz="3300" dirty="0" smtClean="0"/>
              <a:t>Дискриминация — это предвзятое или обусловленное предубеждениями обращение с человеком или группой людей, </a:t>
            </a:r>
          </a:p>
          <a:p>
            <a:pPr>
              <a:lnSpc>
                <a:spcPct val="90000"/>
              </a:lnSpc>
            </a:pPr>
            <a:r>
              <a:rPr lang="ru-RU" altLang="ru-RU" sz="3600" dirty="0" smtClean="0"/>
              <a:t>это намеренная или случайная демонстрация предвзятого отношения (стигм)</a:t>
            </a:r>
            <a:endParaRPr lang="en-US" altLang="ru-RU" sz="3300" dirty="0" smtClean="0"/>
          </a:p>
          <a:p>
            <a:pPr lvl="1">
              <a:lnSpc>
                <a:spcPct val="110000"/>
              </a:lnSpc>
            </a:pPr>
            <a:r>
              <a:rPr lang="ru-RU" altLang="ru-RU" dirty="0" smtClean="0">
                <a:cs typeface="Arial" charset="0"/>
              </a:rPr>
              <a:t>Дискриминация – это поведение</a:t>
            </a:r>
            <a:r>
              <a:rPr lang="en-GB" altLang="ru-RU" dirty="0" smtClean="0">
                <a:cs typeface="Arial" charset="0"/>
              </a:rPr>
              <a:t>.</a:t>
            </a:r>
            <a:endParaRPr lang="uk-UA" altLang="ru-RU" dirty="0" smtClean="0">
              <a:cs typeface="Arial" charset="0"/>
            </a:endParaRPr>
          </a:p>
          <a:p>
            <a:pPr eaLnBrk="1" hangingPunct="1"/>
            <a:endParaRPr lang="ru-RU" alt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Влияние на социальное положение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57325"/>
            <a:ext cx="8153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Aft>
                <a:spcPts val="1200"/>
              </a:spcAft>
            </a:pPr>
            <a:r>
              <a:rPr lang="ru-RU" altLang="ru-RU" smtClean="0"/>
              <a:t>Предрассудки (отношение к группе в целом переносится на конкретного человека)</a:t>
            </a:r>
            <a:endParaRPr lang="en-US" altLang="ru-RU" smtClean="0"/>
          </a:p>
          <a:p>
            <a:pPr eaLnBrk="1" hangingPunct="1">
              <a:spcAft>
                <a:spcPts val="1200"/>
              </a:spcAft>
            </a:pPr>
            <a:r>
              <a:rPr lang="ru-RU" altLang="ru-RU" smtClean="0"/>
              <a:t>Стигматизация (предвзятое, негативное отношение)</a:t>
            </a:r>
            <a:endParaRPr lang="en-US" altLang="ru-RU" smtClean="0"/>
          </a:p>
          <a:p>
            <a:pPr eaLnBrk="1" hangingPunct="1">
              <a:spcAft>
                <a:spcPts val="1200"/>
              </a:spcAft>
            </a:pPr>
            <a:r>
              <a:rPr lang="ru-RU" altLang="ru-RU" smtClean="0"/>
              <a:t>Дегуманизация (приписывание людям антигуманных намерений и поступков: СПИД-терроризм)</a:t>
            </a:r>
            <a:endParaRPr lang="en-US" altLang="ru-RU" smtClean="0"/>
          </a:p>
          <a:p>
            <a:pPr eaLnBrk="1" hangingPunct="1">
              <a:spcAft>
                <a:spcPts val="1200"/>
              </a:spcAft>
            </a:pPr>
            <a:r>
              <a:rPr lang="ru-RU" altLang="ru-RU" smtClean="0"/>
              <a:t>Дискриминация (различие, исключение, ограничение)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1862" y="773200"/>
            <a:ext cx="8227700" cy="630654"/>
          </a:xfrm>
        </p:spPr>
        <p:txBody>
          <a:bodyPr lIns="91376" tIns="45688" rIns="91376" bIns="45688"/>
          <a:lstStyle/>
          <a:p>
            <a:r>
              <a:rPr lang="ru-RU" altLang="ru-RU" sz="2600">
                <a:solidFill>
                  <a:schemeClr val="accent2"/>
                </a:solidFill>
              </a:rPr>
              <a:t>Дети, живущие с ВИЧ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79235" y="1405293"/>
            <a:ext cx="4650734" cy="4374260"/>
          </a:xfrm>
        </p:spPr>
        <p:txBody>
          <a:bodyPr lIns="91376" tIns="45688" rIns="91376" bIns="45688"/>
          <a:lstStyle/>
          <a:p>
            <a:pPr marL="350644" indent="-350644"/>
            <a:r>
              <a:rPr lang="ru-RU" altLang="ru-RU" sz="1800" b="1">
                <a:solidFill>
                  <a:schemeClr val="tx2"/>
                </a:solidFill>
              </a:rPr>
              <a:t>«</a:t>
            </a:r>
            <a:r>
              <a:rPr lang="en-US" altLang="ru-RU" sz="1800" b="1">
                <a:solidFill>
                  <a:schemeClr val="tx2"/>
                </a:solidFill>
              </a:rPr>
              <a:t>...</a:t>
            </a:r>
            <a:r>
              <a:rPr lang="ru-RU" altLang="ru-RU" sz="1800" b="1">
                <a:solidFill>
                  <a:schemeClr val="tx2"/>
                </a:solidFill>
              </a:rPr>
              <a:t>Это самые обычные дети, и они ведут себя, как все дети, – гуляют, ходят в кино, любят сладости</a:t>
            </a:r>
            <a:r>
              <a:rPr lang="en-US" altLang="ru-RU" sz="1800" b="1">
                <a:solidFill>
                  <a:schemeClr val="tx2"/>
                </a:solidFill>
              </a:rPr>
              <a:t>…  </a:t>
            </a:r>
            <a:endParaRPr lang="ru-RU" altLang="ru-RU" sz="1800" b="1">
              <a:solidFill>
                <a:schemeClr val="tx2"/>
              </a:solidFill>
            </a:endParaRPr>
          </a:p>
          <a:p>
            <a:pPr marL="350644" indent="-350644"/>
            <a:r>
              <a:rPr lang="ru-RU" altLang="ru-RU" sz="1800" b="1">
                <a:solidFill>
                  <a:schemeClr val="tx2"/>
                </a:solidFill>
              </a:rPr>
              <a:t>	Не нужно, чтобы они все время </a:t>
            </a:r>
          </a:p>
          <a:p>
            <a:pPr marL="350644" indent="-350644"/>
            <a:r>
              <a:rPr lang="en-US" altLang="ru-RU" sz="1800" b="1">
                <a:solidFill>
                  <a:schemeClr val="tx2"/>
                </a:solidFill>
              </a:rPr>
              <a:t>     </a:t>
            </a:r>
            <a:r>
              <a:rPr lang="ru-RU" altLang="ru-RU" sz="1800" b="1">
                <a:solidFill>
                  <a:schemeClr val="tx2"/>
                </a:solidFill>
              </a:rPr>
              <a:t>чувствовали себя особенными</a:t>
            </a:r>
            <a:r>
              <a:rPr lang="en-US" altLang="ru-RU" sz="1800" b="1">
                <a:solidFill>
                  <a:schemeClr val="tx2"/>
                </a:solidFill>
              </a:rPr>
              <a:t>, </a:t>
            </a:r>
            <a:r>
              <a:rPr lang="ru-RU" altLang="ru-RU" sz="1800" b="1">
                <a:solidFill>
                  <a:schemeClr val="tx2"/>
                </a:solidFill>
              </a:rPr>
              <a:t>сознавали, что их жалеют, обращаются с ними с особыми предосторожностями…»</a:t>
            </a:r>
          </a:p>
          <a:p>
            <a:pPr marL="350644" indent="-350644" algn="r"/>
            <a:r>
              <a:rPr lang="ru-RU" altLang="ru-RU" sz="1800" b="1">
                <a:solidFill>
                  <a:schemeClr val="tx2"/>
                </a:solidFill>
              </a:rPr>
              <a:t>				</a:t>
            </a:r>
          </a:p>
          <a:p>
            <a:pPr marL="350644" indent="-350644" algn="r"/>
            <a:r>
              <a:rPr lang="ru-RU" altLang="ru-RU" sz="1800" b="1">
                <a:solidFill>
                  <a:schemeClr val="tx2"/>
                </a:solidFill>
              </a:rPr>
              <a:t>Евгений Воронин,</a:t>
            </a:r>
          </a:p>
          <a:p>
            <a:pPr marL="350644" indent="-350644" algn="r"/>
            <a:r>
              <a:rPr lang="ru-RU" altLang="ru-RU" sz="1800" b="1"/>
              <a:t>Главный врач </a:t>
            </a:r>
          </a:p>
          <a:p>
            <a:pPr marL="350644" indent="-350644" algn="r"/>
            <a:r>
              <a:rPr lang="ru-RU" altLang="ru-RU" sz="1800" b="1"/>
              <a:t>Республиканской клинической инфекционной больницы</a:t>
            </a:r>
          </a:p>
          <a:p>
            <a:pPr marL="350644" indent="-350644" algn="r"/>
            <a:endParaRPr lang="ru-RU" altLang="ru-RU" sz="1800" b="1">
              <a:solidFill>
                <a:schemeClr val="tx2"/>
              </a:solidFill>
            </a:endParaRPr>
          </a:p>
        </p:txBody>
      </p:sp>
      <p:pic>
        <p:nvPicPr>
          <p:cNvPr id="5124" name="Picture 4" descr="children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bright="-2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838" y="3212303"/>
            <a:ext cx="3055692" cy="2567250"/>
          </a:xfrm>
          <a:noFill/>
          <a:ln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7006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6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472" y="188621"/>
            <a:ext cx="8229057" cy="1223871"/>
          </a:xfrm>
        </p:spPr>
        <p:txBody>
          <a:bodyPr lIns="91376" tIns="45688" rIns="91376" bIns="45688"/>
          <a:lstStyle/>
          <a:p>
            <a:r>
              <a:rPr lang="ru-RU" altLang="ru-RU" sz="2600">
                <a:solidFill>
                  <a:schemeClr val="accent2"/>
                </a:solidFill>
              </a:rPr>
              <a:t>Общество и дети, живущие с ВИЧ</a:t>
            </a:r>
            <a:endParaRPr lang="en-US" altLang="ru-RU" sz="2600">
              <a:solidFill>
                <a:schemeClr val="accent2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39850" y="1274267"/>
            <a:ext cx="5727217" cy="4790376"/>
          </a:xfrm>
        </p:spPr>
        <p:txBody>
          <a:bodyPr lIns="91376" tIns="45688" rIns="91376" bIns="45688"/>
          <a:lstStyle/>
          <a:p>
            <a:pPr marL="0" indent="0">
              <a:lnSpc>
                <a:spcPct val="80000"/>
              </a:lnSpc>
              <a:spcBef>
                <a:spcPct val="0"/>
              </a:spcBef>
            </a:pPr>
            <a:r>
              <a:rPr lang="ru-RU" altLang="ru-RU" sz="1800" b="1">
                <a:solidFill>
                  <a:schemeClr val="accent2"/>
                </a:solidFill>
              </a:rPr>
              <a:t>Реакция общества</a:t>
            </a:r>
            <a:r>
              <a:rPr lang="ru-RU" altLang="ru-RU" sz="1800" b="1">
                <a:solidFill>
                  <a:schemeClr val="bg2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spcBef>
                <a:spcPct val="0"/>
              </a:spcBef>
            </a:pPr>
            <a:endParaRPr lang="ru-RU" altLang="ru-RU" sz="1800" b="1">
              <a:solidFill>
                <a:schemeClr val="bg2"/>
              </a:solidFill>
            </a:endParaRP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Незнание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Страх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Неприятие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Предвзятое отношение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Желание изолировать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Отторжение</a:t>
            </a:r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endParaRPr lang="ru-RU" altLang="ru-RU" sz="1800" b="1"/>
          </a:p>
          <a:p>
            <a:pPr marL="1602943" lvl="4" indent="0">
              <a:lnSpc>
                <a:spcPct val="80000"/>
              </a:lnSpc>
              <a:spcBef>
                <a:spcPct val="0"/>
              </a:spcBef>
              <a:buNone/>
            </a:pPr>
            <a:r>
              <a:rPr lang="ru-RU" altLang="ru-RU" sz="1800" b="1"/>
              <a:t>Дискриминация</a:t>
            </a:r>
            <a:endParaRPr lang="en-US" altLang="ru-RU" sz="1800" b="1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rot="5400000">
            <a:off x="1571359" y="3500103"/>
            <a:ext cx="4031576" cy="492766"/>
          </a:xfrm>
          <a:prstGeom prst="rightArrow">
            <a:avLst>
              <a:gd name="adj1" fmla="val 50000"/>
              <a:gd name="adj2" fmla="val 192838"/>
            </a:avLst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rot="10800000" vert="eaVert"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01550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1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91862" y="469391"/>
            <a:ext cx="8227700" cy="673849"/>
          </a:xfrm>
        </p:spPr>
        <p:txBody>
          <a:bodyPr lIns="91376" tIns="45688" rIns="91376" bIns="45688"/>
          <a:lstStyle/>
          <a:p>
            <a:r>
              <a:rPr lang="ru-RU" altLang="ru-RU" sz="2600">
                <a:solidFill>
                  <a:schemeClr val="accent2"/>
                </a:solidFill>
              </a:rPr>
              <a:t>Изменение отношения к детям с ВИЧ</a:t>
            </a:r>
            <a:endParaRPr lang="en-US" altLang="ru-RU" sz="2600">
              <a:solidFill>
                <a:schemeClr val="accent2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58869" y="1665905"/>
            <a:ext cx="4692815" cy="4428975"/>
          </a:xfrm>
        </p:spPr>
        <p:txBody>
          <a:bodyPr lIns="91376" tIns="45688" rIns="91376" bIns="45688"/>
          <a:lstStyle/>
          <a:p>
            <a:pPr marL="0" indent="0">
              <a:lnSpc>
                <a:spcPct val="80000"/>
              </a:lnSpc>
              <a:spcBef>
                <a:spcPct val="0"/>
              </a:spcBef>
            </a:pPr>
            <a:endParaRPr lang="ru-RU" altLang="ru-RU" sz="11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r>
              <a:rPr lang="ru-RU" altLang="ru-RU" sz="1800" b="1">
                <a:solidFill>
                  <a:schemeClr val="tx2"/>
                </a:solidFill>
              </a:rPr>
              <a:t>Принятие</a:t>
            </a: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r>
              <a:rPr lang="ru-RU" altLang="ru-RU" sz="1800" b="1">
                <a:solidFill>
                  <a:schemeClr val="tx2"/>
                </a:solidFill>
              </a:rPr>
              <a:t>Опыт личного общения</a:t>
            </a: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r>
              <a:rPr lang="ru-RU" altLang="ru-RU" sz="1800" b="1">
                <a:solidFill>
                  <a:schemeClr val="tx2"/>
                </a:solidFill>
              </a:rPr>
              <a:t>Ролевые игры</a:t>
            </a: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r>
              <a:rPr lang="ru-RU" altLang="ru-RU" sz="1800" b="1">
                <a:solidFill>
                  <a:schemeClr val="tx2"/>
                </a:solidFill>
              </a:rPr>
              <a:t>Рассказы о судьбах детей</a:t>
            </a: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endParaRPr lang="ru-RU" altLang="ru-RU" sz="1800" b="1">
              <a:solidFill>
                <a:schemeClr val="tx2"/>
              </a:solidFill>
            </a:endParaRPr>
          </a:p>
          <a:p>
            <a:pPr marL="1202207" lvl="3" indent="0">
              <a:spcBef>
                <a:spcPct val="0"/>
              </a:spcBef>
            </a:pPr>
            <a:r>
              <a:rPr lang="ru-RU" altLang="ru-RU" sz="1800" b="1">
                <a:solidFill>
                  <a:schemeClr val="tx2"/>
                </a:solidFill>
              </a:rPr>
              <a:t>Предоставление полной информации о ВИЧ-инфекции</a:t>
            </a:r>
            <a:r>
              <a:rPr lang="ru-RU" altLang="ru-RU" sz="1500" b="1">
                <a:solidFill>
                  <a:schemeClr val="tx2"/>
                </a:solidFill>
              </a:rPr>
              <a:t> </a:t>
            </a:r>
            <a:endParaRPr lang="en-US" altLang="ru-RU" sz="1500" b="1">
              <a:solidFill>
                <a:schemeClr val="tx2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738935" y="1316022"/>
            <a:ext cx="2305005" cy="479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/>
          <a:lstStyle>
            <a:lvl1pPr marL="390525" indent="-390525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ru-RU" altLang="ru-RU" sz="2500" b="1"/>
          </a:p>
          <a:p>
            <a:pPr eaLnBrk="1" hangingPunct="1">
              <a:lnSpc>
                <a:spcPct val="80000"/>
              </a:lnSpc>
              <a:buFont typeface="Arial" pitchFamily="34" charset="0"/>
              <a:buChar char="–"/>
            </a:pPr>
            <a:endParaRPr lang="ru-RU" altLang="ru-RU" sz="1700" b="1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Желание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изолировать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Предвзятое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отношение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и неприятие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Отторжение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18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1800" b="1"/>
              <a:t>Незнание и страх</a:t>
            </a:r>
            <a:endParaRPr lang="en-US" altLang="ru-RU" sz="1800" b="1"/>
          </a:p>
        </p:txBody>
      </p:sp>
      <p:sp>
        <p:nvSpPr>
          <p:cNvPr id="7177" name="AutoShape 4"/>
          <p:cNvSpPr>
            <a:spLocks noChangeArrowheads="1"/>
          </p:cNvSpPr>
          <p:nvPr/>
        </p:nvSpPr>
        <p:spPr bwMode="auto">
          <a:xfrm rot="16200000">
            <a:off x="2433361" y="3239491"/>
            <a:ext cx="4031576" cy="492766"/>
          </a:xfrm>
          <a:prstGeom prst="rightArrow">
            <a:avLst>
              <a:gd name="adj1" fmla="val 50000"/>
              <a:gd name="adj2" fmla="val 192837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vert="eaVert"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3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20827" y="525545"/>
            <a:ext cx="4559783" cy="712725"/>
          </a:xfrm>
        </p:spPr>
        <p:txBody>
          <a:bodyPr lIns="91376" tIns="45688" rIns="91376" bIns="45688"/>
          <a:lstStyle/>
          <a:p>
            <a:r>
              <a:rPr lang="ru-RU" altLang="ru-RU" sz="2600">
                <a:solidFill>
                  <a:schemeClr val="accent2"/>
                </a:solidFill>
              </a:rPr>
              <a:t>Изменение отношения</a:t>
            </a:r>
            <a:endParaRPr lang="en-US" altLang="ru-RU" sz="2600">
              <a:solidFill>
                <a:schemeClr val="accent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65184" y="1730698"/>
            <a:ext cx="2161112" cy="4499528"/>
          </a:xfrm>
        </p:spPr>
        <p:txBody>
          <a:bodyPr lIns="91376" tIns="45688" rIns="91376" bIns="45688"/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ru-RU" altLang="ru-RU" sz="1400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Незнание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sz="1800" b="1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ru-RU" altLang="ru-RU" sz="1800" b="1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Страх и неприятие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sz="1800" b="1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Стереотип поведения</a:t>
            </a:r>
          </a:p>
          <a:p>
            <a:pPr marL="0" indent="0">
              <a:lnSpc>
                <a:spcPct val="90000"/>
              </a:lnSpc>
            </a:pPr>
            <a:endParaRPr lang="ru-RU" altLang="ru-RU" sz="1800" b="1">
              <a:solidFill>
                <a:schemeClr val="tx2"/>
              </a:solidFill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10914" y="1665905"/>
            <a:ext cx="2894152" cy="3069758"/>
          </a:xfrm>
        </p:spPr>
        <p:txBody>
          <a:bodyPr lIns="91376" tIns="45688" rIns="91376" bIns="45688"/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ru-RU" altLang="ru-RU" sz="1500" b="1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Информационные материалы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sz="1200" b="1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ru-RU" altLang="ru-RU" sz="1200" b="1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Тренинги, личное общение</a:t>
            </a:r>
          </a:p>
          <a:p>
            <a:pPr marL="0" indent="0">
              <a:spcBef>
                <a:spcPct val="0"/>
              </a:spcBef>
              <a:buNone/>
            </a:pPr>
            <a:endParaRPr lang="ru-RU" altLang="ru-RU" b="1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u-RU" altLang="ru-RU" sz="1800" b="1">
                <a:solidFill>
                  <a:schemeClr val="tx2"/>
                </a:solidFill>
              </a:rPr>
              <a:t>Медиакампании, пример известных людей</a:t>
            </a:r>
            <a:endParaRPr lang="en-US" altLang="ru-RU" sz="1800" b="1">
              <a:solidFill>
                <a:schemeClr val="tx2"/>
              </a:solidFill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 rot="10800000">
            <a:off x="3648913" y="2839382"/>
            <a:ext cx="648876" cy="486669"/>
          </a:xfrm>
          <a:prstGeom prst="rightArrow">
            <a:avLst>
              <a:gd name="adj1" fmla="val 50000"/>
              <a:gd name="adj2" fmla="val 35355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 rot="-5400000">
            <a:off x="-795475" y="3158448"/>
            <a:ext cx="4105008" cy="75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>
            <a:spAutoFit/>
          </a:bodyPr>
          <a:lstStyle>
            <a:lvl1pPr marL="342900" indent="-3429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Дискриминация </a:t>
            </a:r>
          </a:p>
          <a:p>
            <a:pPr lvl="1"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и изоляция</a:t>
            </a:r>
            <a:endParaRPr lang="en-US" altLang="ru-RU" b="1">
              <a:solidFill>
                <a:schemeClr val="accent2"/>
              </a:solidFill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 rot="5400000">
            <a:off x="6529012" y="2647302"/>
            <a:ext cx="3243979" cy="75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>
            <a:spAutoFit/>
          </a:bodyPr>
          <a:lstStyle>
            <a:lvl1pPr marL="342900" indent="-3429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Социализация</a:t>
            </a:r>
          </a:p>
          <a:p>
            <a:pPr lvl="1"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 и интеграция</a:t>
            </a:r>
            <a:r>
              <a:rPr lang="ru-RU" altLang="ru-RU" b="1">
                <a:solidFill>
                  <a:srgbClr val="3399FF"/>
                </a:solidFill>
              </a:rPr>
              <a:t> </a:t>
            </a:r>
            <a:endParaRPr lang="en-US" altLang="ru-RU" b="1">
              <a:solidFill>
                <a:srgbClr val="3399FF"/>
              </a:solidFill>
            </a:endParaRP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 rot="10800000">
            <a:off x="3648913" y="3726329"/>
            <a:ext cx="648876" cy="486669"/>
          </a:xfrm>
          <a:prstGeom prst="rightArrow">
            <a:avLst>
              <a:gd name="adj1" fmla="val 50000"/>
              <a:gd name="adj2" fmla="val 35355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 rot="10800000">
            <a:off x="3648913" y="1963954"/>
            <a:ext cx="650234" cy="485229"/>
          </a:xfrm>
          <a:prstGeom prst="rightArrow">
            <a:avLst>
              <a:gd name="adj1" fmla="val 50000"/>
              <a:gd name="adj2" fmla="val 3553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2" name="AutoShape 10"/>
          <p:cNvSpPr>
            <a:spLocks/>
          </p:cNvSpPr>
          <p:nvPr/>
        </p:nvSpPr>
        <p:spPr bwMode="auto">
          <a:xfrm>
            <a:off x="1801380" y="1534879"/>
            <a:ext cx="218554" cy="3529070"/>
          </a:xfrm>
          <a:prstGeom prst="leftBrace">
            <a:avLst>
              <a:gd name="adj1" fmla="val 126864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3" name="AutoShape 11"/>
          <p:cNvSpPr>
            <a:spLocks/>
          </p:cNvSpPr>
          <p:nvPr/>
        </p:nvSpPr>
        <p:spPr bwMode="auto">
          <a:xfrm flipH="1">
            <a:off x="7289680" y="1470087"/>
            <a:ext cx="361090" cy="3671614"/>
          </a:xfrm>
          <a:prstGeom prst="leftBrace">
            <a:avLst>
              <a:gd name="adj1" fmla="val 79887"/>
              <a:gd name="adj2" fmla="val 50000"/>
            </a:avLst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>
              <a:solidFill>
                <a:schemeClr val="accent2"/>
              </a:solidFill>
            </a:endParaRPr>
          </a:p>
        </p:txBody>
      </p:sp>
      <p:sp>
        <p:nvSpPr>
          <p:cNvPr id="8207" name="AutoShape 4"/>
          <p:cNvSpPr>
            <a:spLocks noChangeArrowheads="1"/>
          </p:cNvSpPr>
          <p:nvPr/>
        </p:nvSpPr>
        <p:spPr bwMode="auto">
          <a:xfrm>
            <a:off x="1185082" y="5256888"/>
            <a:ext cx="7204158" cy="522665"/>
          </a:xfrm>
          <a:prstGeom prst="rightArrow">
            <a:avLst>
              <a:gd name="adj1" fmla="val 50000"/>
              <a:gd name="adj2" fmla="val 365496"/>
            </a:avLst>
          </a:pr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80119" tIns="40060" rIns="80119" bIns="40060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06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Влияние ВИЧ-инфекции на личность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2071688"/>
            <a:ext cx="7918450" cy="2971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200" smtClean="0">
                <a:solidFill>
                  <a:srgbClr val="2D29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Изменяются взаимоотношения с окружающими.</a:t>
            </a:r>
            <a:endParaRPr lang="en-US" altLang="ru-RU" sz="3200" smtClean="0">
              <a:solidFill>
                <a:srgbClr val="2D29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3200" smtClean="0">
              <a:solidFill>
                <a:srgbClr val="2D29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200" smtClean="0">
                <a:solidFill>
                  <a:srgbClr val="2D29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Снижается эффективность деятельности.</a:t>
            </a:r>
            <a:endParaRPr lang="en-US" altLang="ru-RU" sz="3200" smtClean="0">
              <a:solidFill>
                <a:srgbClr val="2D29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ru-RU" altLang="ru-RU" sz="3200" smtClean="0">
              <a:solidFill>
                <a:srgbClr val="2D290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3200" smtClean="0">
                <a:solidFill>
                  <a:srgbClr val="2D290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Изменяется дальнейшее развитие личности.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2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поведения и потребности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Повышенная осторожность, мнительность, вплоть до подозрительности</a:t>
            </a:r>
          </a:p>
          <a:p>
            <a:endParaRPr lang="ru-RU" dirty="0"/>
          </a:p>
          <a:p>
            <a:r>
              <a:rPr lang="ru-RU" dirty="0" smtClean="0"/>
              <a:t>От избегания конфликта до его активно-агрессивного развития (по любому подозрению)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Уважение к тайне диагноза</a:t>
            </a:r>
          </a:p>
          <a:p>
            <a:r>
              <a:rPr lang="ru-RU" dirty="0" smtClean="0"/>
              <a:t>Собственные убеждения в отношении ВИЧ (страх)</a:t>
            </a:r>
          </a:p>
          <a:p>
            <a:r>
              <a:rPr lang="ru-RU" dirty="0" smtClean="0"/>
              <a:t>Отказ от </a:t>
            </a:r>
            <a:r>
              <a:rPr lang="ru-RU" dirty="0" err="1" smtClean="0"/>
              <a:t>сверхсправедливости</a:t>
            </a:r>
            <a:r>
              <a:rPr lang="ru-RU" dirty="0" smtClean="0"/>
              <a:t>, принятия решений за других</a:t>
            </a:r>
          </a:p>
          <a:p>
            <a:r>
              <a:rPr lang="ru-RU" dirty="0" smtClean="0"/>
              <a:t>Опора на права и закон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8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929687" cy="1219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Стратегии жизни в условиях </a:t>
            </a:r>
            <a:r>
              <a:rPr lang="ru-RU" sz="4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ru-RU" sz="4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стигматизации</a:t>
            </a:r>
            <a:endParaRPr lang="ru-RU" sz="4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357313"/>
            <a:ext cx="8001000" cy="535781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 u="sng" dirty="0" smtClean="0"/>
              <a:t>Реактивная</a:t>
            </a:r>
            <a:r>
              <a:rPr lang="ru-RU" altLang="ru-RU" sz="2400" dirty="0" smtClean="0"/>
              <a:t> (пассивная) как проявление защитной реакции</a:t>
            </a:r>
            <a:endParaRPr lang="en-US" alt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dirty="0" smtClean="0"/>
              <a:t>утаивание статуса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dirty="0" smtClean="0"/>
              <a:t>игнорирование ситуации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altLang="ru-RU" dirty="0" smtClean="0"/>
              <a:t>саморазрушение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endParaRPr lang="ru-RU" altLang="ru-RU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ru-RU" dirty="0" smtClean="0"/>
              <a:t>Основные характеристики реактивной реакции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ru-RU" dirty="0" err="1" smtClean="0"/>
              <a:t>Самоупрекание</a:t>
            </a:r>
            <a:r>
              <a:rPr lang="ru-RU" altLang="ru-RU" dirty="0" smtClean="0"/>
              <a:t>, самообвинения (человек склонен думать, что упрекая себя за ошибки, тем самым избавляется от них, а на самом деле все крепче цепляется за старые привычки и шаблоны поведения)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ru-RU" dirty="0" smtClean="0"/>
              <a:t>Постоянные мрачные размышления, внутренняя речь (то есть используют рассудок, стараясь избавиться от чувств через размышления)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ru-RU" altLang="ru-RU" dirty="0" smtClean="0"/>
              <a:t>Самоизоляция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85808"/>
            <a:ext cx="2555776" cy="12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Стратегии жизни в условиях стигматизации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2214563"/>
            <a:ext cx="8429625" cy="2133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200" u="sng" smtClean="0"/>
              <a:t>Проактивная </a:t>
            </a:r>
            <a:r>
              <a:rPr lang="ru-RU" altLang="ru-RU" sz="3200" smtClean="0"/>
              <a:t>как проявление вызова стигматизации</a:t>
            </a:r>
            <a:endParaRPr lang="en-US" altLang="ru-RU" sz="3200" smtClean="0"/>
          </a:p>
          <a:p>
            <a:pPr eaLnBrk="1" hangingPunct="1">
              <a:lnSpc>
                <a:spcPct val="90000"/>
              </a:lnSpc>
            </a:pPr>
            <a:endParaRPr lang="ru-RU" altLang="ru-RU" sz="32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ru-RU" sz="3200" smtClean="0"/>
              <a:t>Социальный активизм и ВИЧ-активизм</a:t>
            </a:r>
          </a:p>
          <a:p>
            <a:pPr eaLnBrk="1" hangingPunct="1">
              <a:lnSpc>
                <a:spcPct val="90000"/>
              </a:lnSpc>
            </a:pPr>
            <a:endParaRPr lang="ru-RU" altLang="ru-RU" sz="320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9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Черты толерантности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295400" y="2565400"/>
            <a:ext cx="7086600" cy="3352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smtClean="0"/>
              <a:t>Уважение к другим, принятие</a:t>
            </a:r>
          </a:p>
          <a:p>
            <a:pPr eaLnBrk="1" hangingPunct="1"/>
            <a:r>
              <a:rPr lang="ru-RU" altLang="ru-RU" smtClean="0"/>
              <a:t>Умение уважать и принимать чужое мнение</a:t>
            </a:r>
          </a:p>
          <a:p>
            <a:pPr eaLnBrk="1" hangingPunct="1"/>
            <a:r>
              <a:rPr lang="ru-RU" altLang="ru-RU" smtClean="0"/>
              <a:t>Доброжелательность</a:t>
            </a:r>
          </a:p>
          <a:p>
            <a:pPr eaLnBrk="1" hangingPunct="1"/>
            <a:r>
              <a:rPr lang="ru-RU" altLang="ru-RU" smtClean="0"/>
              <a:t>Желание что-то делать вместе, не смотря на различия</a:t>
            </a:r>
          </a:p>
          <a:p>
            <a:pPr eaLnBrk="1" hangingPunct="1"/>
            <a:r>
              <a:rPr lang="ru-RU" altLang="ru-RU" smtClean="0"/>
              <a:t>Чуткость, умение доверять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Источники толерантности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Знания о ВИЧ/СПИДе</a:t>
            </a:r>
          </a:p>
          <a:p>
            <a:r>
              <a:rPr lang="ru-RU" altLang="ru-RU" smtClean="0"/>
              <a:t>Собственное отношение к ВИЧ</a:t>
            </a:r>
          </a:p>
          <a:p>
            <a:r>
              <a:rPr lang="ru-RU" altLang="ru-RU" smtClean="0"/>
              <a:t>Сочувствие человеку и его проблеме</a:t>
            </a:r>
          </a:p>
          <a:p>
            <a:r>
              <a:rPr lang="ru-RU" altLang="ru-RU" smtClean="0"/>
              <a:t>Уважение. Внутреннее разрешение для себя, позволение другим быть другим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5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>
              <a:solidFill>
                <a:srgbClr val="96C85A"/>
              </a:solidFill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753403" y="555782"/>
            <a:ext cx="4680599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Профилактика ВИЧ/СПИДа в образовательной среде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939378" y="2025867"/>
            <a:ext cx="7512306" cy="333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marL="363538" indent="-3635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ru-RU" altLang="ru-RU" b="1"/>
              <a:t>Концепция превентивного обучения в области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b="1"/>
              <a:t>профилактики ВИЧ/СПИДа в образовательной среде</a:t>
            </a:r>
          </a:p>
          <a:p>
            <a:pPr eaLnBrk="1" hangingPunct="1">
              <a:lnSpc>
                <a:spcPct val="110000"/>
              </a:lnSpc>
            </a:pPr>
            <a:endParaRPr lang="ru-RU" altLang="ru-RU" b="1"/>
          </a:p>
          <a:p>
            <a:pPr eaLnBrk="1" hangingPunct="1">
              <a:lnSpc>
                <a:spcPct val="110000"/>
              </a:lnSpc>
            </a:pPr>
            <a:r>
              <a:rPr lang="ru-RU" altLang="ru-RU" b="1"/>
              <a:t>Приложение к письму Минобрнауки России 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b="1"/>
              <a:t>от 6 октября 2005 г. № АС-1270/06 и Роспотребнадзора 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b="1"/>
              <a:t>от 4 октября 2005 г. № 0100/8129-05-32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308613" y="2516855"/>
            <a:ext cx="7563891" cy="6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0"/>
              </a:spcBef>
              <a:spcAft>
                <a:spcPct val="10000"/>
              </a:spcAft>
            </a:pPr>
            <a:endParaRPr lang="ru-RU" altLang="ru-RU" sz="1800">
              <a:solidFill>
                <a:srgbClr val="0A50A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5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>
              <a:solidFill>
                <a:srgbClr val="96C85A"/>
              </a:solidFill>
            </a:endParaRP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924910" y="2253364"/>
            <a:ext cx="5603686" cy="378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marL="363538" indent="-3635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50000"/>
              </a:spcAft>
              <a:buFont typeface="Arial" pitchFamily="34" charset="0"/>
              <a:buNone/>
            </a:pPr>
            <a:r>
              <a:rPr lang="ru-RU" altLang="ru-RU" sz="1800" b="1"/>
              <a:t>	Просвещение и информирование учащейся молодежи в области ВИЧ, инфекций, передающихся половым путем (ИППП), репродуктивного здоровья</a:t>
            </a:r>
          </a:p>
          <a:p>
            <a:pPr eaLnBrk="1" hangingPunct="1">
              <a:spcBef>
                <a:spcPct val="10000"/>
              </a:spcBef>
              <a:spcAft>
                <a:spcPct val="50000"/>
              </a:spcAft>
              <a:buFont typeface="Arial" pitchFamily="34" charset="0"/>
              <a:buNone/>
            </a:pPr>
            <a:r>
              <a:rPr lang="ru-RU" altLang="ru-RU" sz="1800" b="1"/>
              <a:t>	Формирование социальной и персональной компетентности</a:t>
            </a:r>
          </a:p>
          <a:p>
            <a:pPr eaLnBrk="1" hangingPunct="1">
              <a:spcBef>
                <a:spcPct val="10000"/>
              </a:spcBef>
              <a:spcAft>
                <a:spcPct val="50000"/>
              </a:spcAft>
              <a:buFont typeface="Arial" pitchFamily="34" charset="0"/>
              <a:buNone/>
            </a:pPr>
            <a:r>
              <a:rPr lang="ru-RU" altLang="ru-RU" sz="1800" b="1"/>
              <a:t>	Развитие адаптивной стратегии поведения</a:t>
            </a:r>
          </a:p>
          <a:p>
            <a:pPr eaLnBrk="1" hangingPunct="1">
              <a:spcBef>
                <a:spcPct val="10000"/>
              </a:spcBef>
              <a:spcAft>
                <a:spcPct val="50000"/>
              </a:spcAft>
              <a:buFont typeface="Arial" pitchFamily="34" charset="0"/>
              <a:buNone/>
            </a:pPr>
            <a:r>
              <a:rPr lang="ru-RU" altLang="ru-RU" sz="1800" b="1"/>
              <a:t>	Формирование здоровой полоролевой и семейной идентификации</a:t>
            </a:r>
          </a:p>
          <a:p>
            <a:pPr eaLnBrk="1" hangingPunct="1">
              <a:spcBef>
                <a:spcPct val="10000"/>
              </a:spcBef>
              <a:spcAft>
                <a:spcPct val="50000"/>
              </a:spcAft>
              <a:buFont typeface="Arial" pitchFamily="34" charset="0"/>
              <a:buNone/>
            </a:pPr>
            <a:r>
              <a:rPr lang="ru-RU" altLang="ru-RU" sz="1800" b="1"/>
              <a:t>	Формирование ответственного поведения всех членов общества</a:t>
            </a: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247526" y="1665905"/>
            <a:ext cx="7562533" cy="6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1800" b="1"/>
              <a:t>Ключевые элементы</a:t>
            </a:r>
          </a:p>
        </p:txBody>
      </p:sp>
      <p:sp>
        <p:nvSpPr>
          <p:cNvPr id="11273" name="Rectangle 3"/>
          <p:cNvSpPr>
            <a:spLocks noChangeArrowheads="1"/>
          </p:cNvSpPr>
          <p:nvPr/>
        </p:nvSpPr>
        <p:spPr bwMode="auto">
          <a:xfrm>
            <a:off x="753403" y="620576"/>
            <a:ext cx="4680599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Профилактика ВИЧ/СПИДа в образовательной среде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85808"/>
            <a:ext cx="2555776" cy="12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1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 sz="2100">
              <a:solidFill>
                <a:srgbClr val="96C85A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39378" y="1442729"/>
            <a:ext cx="7758011" cy="404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marL="363538" indent="-3635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Стремление быстрее </a:t>
            </a:r>
            <a:r>
              <a:rPr lang="ru-RU" altLang="ru-RU" b="1">
                <a:solidFill>
                  <a:schemeClr val="accent2"/>
                </a:solidFill>
              </a:rPr>
              <a:t>прекратить общение</a:t>
            </a:r>
            <a:r>
              <a:rPr lang="ru-RU" altLang="ru-RU" b="1"/>
              <a:t> с ВИЧ-инфицированным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>
                <a:solidFill>
                  <a:schemeClr val="accent2"/>
                </a:solidFill>
              </a:rPr>
              <a:t>Игнорирование потребностей</a:t>
            </a:r>
            <a:r>
              <a:rPr lang="ru-RU" altLang="ru-RU" b="1"/>
              <a:t> ЛЖВ (в игре – у детей, образовании, общении и труде)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Восприятие ЛЖВ как </a:t>
            </a:r>
            <a:r>
              <a:rPr lang="ru-RU" altLang="ru-RU" b="1">
                <a:solidFill>
                  <a:schemeClr val="accent2"/>
                </a:solidFill>
              </a:rPr>
              <a:t>угрозы</a:t>
            </a:r>
            <a:r>
              <a:rPr lang="ru-RU" altLang="ru-RU" b="1"/>
              <a:t> своей личной безопасности, страх бытового заражения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>
                <a:solidFill>
                  <a:schemeClr val="accent2"/>
                </a:solidFill>
              </a:rPr>
              <a:t>Враждебность,</a:t>
            </a:r>
            <a:r>
              <a:rPr lang="ru-RU" altLang="ru-RU" b="1"/>
              <a:t> отсутствие сочувствия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Обвинение ЛЖВ в том, что с ними произошло, </a:t>
            </a:r>
            <a:r>
              <a:rPr lang="ru-RU" altLang="ru-RU" b="1">
                <a:solidFill>
                  <a:schemeClr val="accent2"/>
                </a:solidFill>
              </a:rPr>
              <a:t>морализаторство,</a:t>
            </a:r>
            <a:r>
              <a:rPr lang="ru-RU" altLang="ru-RU" b="1"/>
              <a:t> презрение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>
                <a:solidFill>
                  <a:schemeClr val="accent2"/>
                </a:solidFill>
              </a:rPr>
              <a:t>Отказы</a:t>
            </a:r>
            <a:r>
              <a:rPr lang="ru-RU" altLang="ru-RU" b="1"/>
              <a:t> в получении работы, образования, различного рода услуг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>
                <a:solidFill>
                  <a:schemeClr val="accent2"/>
                </a:solidFill>
              </a:rPr>
              <a:t>Несоблюдение конфиденциальности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>
                <a:solidFill>
                  <a:schemeClr val="accent2"/>
                </a:solidFill>
              </a:rPr>
              <a:t>Несоблюдение действующего законодательства</a:t>
            </a:r>
            <a:r>
              <a:rPr lang="ru-RU" altLang="ru-RU" b="1"/>
              <a:t> при обследовании  и в др. ситуациях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663380" y="620576"/>
            <a:ext cx="6392384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3200" b="1">
              <a:solidFill>
                <a:srgbClr val="0A50A1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76934" y="751601"/>
            <a:ext cx="7881542" cy="49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600" b="1">
                <a:solidFill>
                  <a:schemeClr val="accent2"/>
                </a:solidFill>
              </a:rPr>
              <a:t>Проявления стигмы и дискриминации</a:t>
            </a:r>
            <a:r>
              <a:rPr lang="ru-RU" altLang="ru-RU" sz="2600" b="1">
                <a:solidFill>
                  <a:srgbClr val="0A50A1"/>
                </a:solidFill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5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1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 sz="2100">
              <a:solidFill>
                <a:srgbClr val="96C85A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92316" y="1372177"/>
            <a:ext cx="7019541" cy="251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marL="363538" indent="-3635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Дополнительные страдания и тревога, связанные с ограничением общения, изоляцией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Невозможность реализовать свои права (на медицинское обслуживание, работу, образование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Сокрытие ВИЧ-статуса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Игнорирование опасности вируса, «бегство» от проблемы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Ведение такого образа жизни, который способствует физическому и социальному саморазрушению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658379" y="424756"/>
            <a:ext cx="8485621" cy="103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Влияние стигмы и дискриминации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600" b="1">
                <a:solidFill>
                  <a:schemeClr val="accent2"/>
                </a:solidFill>
              </a:rPr>
              <a:t>на ВИЧ-инфицированных</a:t>
            </a:r>
          </a:p>
        </p:txBody>
      </p:sp>
      <p:sp>
        <p:nvSpPr>
          <p:cNvPr id="6152" name="Rectangle 4"/>
          <p:cNvSpPr>
            <a:spLocks noChangeArrowheads="1"/>
          </p:cNvSpPr>
          <p:nvPr/>
        </p:nvSpPr>
        <p:spPr bwMode="auto">
          <a:xfrm>
            <a:off x="631230" y="4106449"/>
            <a:ext cx="7326331" cy="62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Причины стигмы и дискриминации</a:t>
            </a:r>
            <a:r>
              <a:rPr lang="ru-RU" altLang="ru-RU" sz="26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153" name="Text Box 5"/>
          <p:cNvSpPr txBox="1">
            <a:spLocks noChangeArrowheads="1"/>
          </p:cNvSpPr>
          <p:nvPr/>
        </p:nvSpPr>
        <p:spPr bwMode="auto">
          <a:xfrm>
            <a:off x="631230" y="4809095"/>
            <a:ext cx="5911834" cy="80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marL="342900" indent="-3429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50000"/>
              </a:lnSpc>
              <a:buFont typeface="Arial" pitchFamily="34" charset="0"/>
              <a:buNone/>
            </a:pPr>
            <a:r>
              <a:rPr lang="ru-RU" altLang="ru-RU" b="1"/>
              <a:t>Незнание, невежество</a:t>
            </a:r>
          </a:p>
          <a:p>
            <a:pPr eaLnBrk="1" hangingPunct="1">
              <a:lnSpc>
                <a:spcPct val="5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50000"/>
              </a:lnSpc>
              <a:buFont typeface="Arial" pitchFamily="34" charset="0"/>
              <a:buNone/>
            </a:pPr>
            <a:r>
              <a:rPr lang="ru-RU" altLang="ru-RU" b="1"/>
              <a:t>Недостаток чувства безопасности, защищенности</a:t>
            </a:r>
          </a:p>
          <a:p>
            <a:pPr eaLnBrk="1" hangingPunct="1">
              <a:lnSpc>
                <a:spcPct val="50000"/>
              </a:lnSpc>
              <a:buFont typeface="Arial" pitchFamily="34" charset="0"/>
              <a:buNone/>
            </a:pPr>
            <a:endParaRPr lang="ru-RU" altLang="ru-RU" sz="700" b="1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b="1"/>
              <a:t>Страх, порожденный инстинктом самосохранения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9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1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 sz="2100">
              <a:solidFill>
                <a:srgbClr val="96C85A"/>
              </a:solidFill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631230" y="489549"/>
            <a:ext cx="7295109" cy="87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Последствия стигмы и дискриминации</a:t>
            </a:r>
          </a:p>
        </p:txBody>
      </p:sp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692316" y="1328981"/>
            <a:ext cx="7942629" cy="434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Влияние на личность (снижение самооценки, самоуважения, 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уверенности в себе, чувство вины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Ухудшение здоровья (не оказывается помощь, психологические переживания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Психоэмоциональные и соматические расстройства как реакция 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Задержки психического и физического развития в детском возрасте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Депривация потребностей (в любви, общении, самоуважении, развитии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2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677848" y="2384390"/>
            <a:ext cx="6712750" cy="41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endParaRPr lang="ru-RU" altLang="ru-RU" sz="2100">
              <a:solidFill>
                <a:srgbClr val="96C85A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31230" y="489549"/>
            <a:ext cx="7295109" cy="87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/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2600" b="1">
                <a:solidFill>
                  <a:schemeClr val="accent2"/>
                </a:solidFill>
              </a:rPr>
              <a:t>Последствия стигмы и дискриминации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93674" y="1290104"/>
            <a:ext cx="7942628" cy="403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05" tIns="40053" rIns="80105" bIns="40053">
            <a:spAutoFit/>
          </a:bodyPr>
          <a:lstStyle>
            <a:lvl1pPr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7338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429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Рост социального сиротства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Влияние на социальное положение человека (проблемы трудоустройства, планирования семьи, профессионального роста, снижение социального статуса, правовая уязвимость)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Атмосфера потери контроля в обществе (паника, истерическое отношение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Стимуляция роста эпидемии (страх вынуждает утаивать, скрывать заболевание, упускать время для лечения и др.)</a:t>
            </a:r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endParaRPr lang="ru-RU" altLang="ru-RU" b="1"/>
          </a:p>
          <a:p>
            <a:pPr eaLnBrk="1" hangingPunct="1">
              <a:lnSpc>
                <a:spcPct val="110000"/>
              </a:lnSpc>
              <a:buFont typeface="Arial" pitchFamily="34" charset="0"/>
              <a:buNone/>
            </a:pPr>
            <a:r>
              <a:rPr lang="ru-RU" altLang="ru-RU" b="1"/>
              <a:t>Экономическая нагрузка на государство, общество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8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08613" y="1166277"/>
            <a:ext cx="7080627" cy="4417456"/>
          </a:xfrm>
        </p:spPr>
        <p:txBody>
          <a:bodyPr lIns="91216" tIns="45608" rIns="91216" bIns="45608"/>
          <a:lstStyle/>
          <a:p>
            <a:r>
              <a:rPr lang="ru-RU" altLang="ru-RU" sz="1800" b="1">
                <a:solidFill>
                  <a:schemeClr val="accent2"/>
                </a:solidFill>
              </a:rPr>
              <a:t>	ВИЧ – не повод и не причина отвержения человека, нарушения его прав и оскорбления человеческого достоинства</a:t>
            </a:r>
          </a:p>
          <a:p>
            <a:endParaRPr lang="ru-RU" altLang="ru-RU" sz="1800" b="1">
              <a:solidFill>
                <a:schemeClr val="accent2"/>
              </a:solidFill>
            </a:endParaRPr>
          </a:p>
          <a:p>
            <a:r>
              <a:rPr lang="ru-RU" altLang="ru-RU" sz="1800" b="1">
                <a:solidFill>
                  <a:schemeClr val="accent2"/>
                </a:solidFill>
              </a:rPr>
              <a:t>	Наши ожидания формируют реальность</a:t>
            </a:r>
          </a:p>
          <a:p>
            <a:endParaRPr lang="ru-RU" altLang="ru-RU" sz="1800" b="1">
              <a:solidFill>
                <a:schemeClr val="accent2"/>
              </a:solidFill>
            </a:endParaRPr>
          </a:p>
          <a:p>
            <a:r>
              <a:rPr lang="ru-RU" altLang="ru-RU" sz="1800" b="1">
                <a:solidFill>
                  <a:schemeClr val="accent2"/>
                </a:solidFill>
              </a:rPr>
              <a:t>	Негативные предубеждения – источник жестокости и насилия в любых формах</a:t>
            </a:r>
          </a:p>
          <a:p>
            <a:endParaRPr lang="ru-RU" altLang="ru-RU" sz="1800" b="1">
              <a:solidFill>
                <a:schemeClr val="accent2"/>
              </a:solidFill>
            </a:endParaRPr>
          </a:p>
          <a:p>
            <a:r>
              <a:rPr lang="ru-RU" altLang="ru-RU" sz="1800" b="1">
                <a:solidFill>
                  <a:schemeClr val="accent2"/>
                </a:solidFill>
              </a:rPr>
              <a:t>	Преодоление невежества – это работа по самообразованию  и самовоспитанию</a:t>
            </a:r>
          </a:p>
          <a:p>
            <a:endParaRPr lang="ru-RU" altLang="ru-RU" sz="1800">
              <a:solidFill>
                <a:schemeClr val="accent2"/>
              </a:solidFill>
            </a:endParaRPr>
          </a:p>
          <a:p>
            <a:endParaRPr lang="ru-RU" altLang="ru-RU" sz="1800">
              <a:solidFill>
                <a:srgbClr val="0A50A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Медицинский аспект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" y="0"/>
            <a:ext cx="2987824" cy="148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025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/>
          </p:nvPr>
        </p:nvSpPr>
        <p:spPr bwMode="auto">
          <a:xfrm>
            <a:off x="179388" y="333028"/>
            <a:ext cx="8569325" cy="647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rgbClr val="990000"/>
                </a:solidFill>
              </a:rPr>
              <a:t>ТЕРМИНЫ И ОПРЕДЕЛЕНИЯ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395537" y="1052736"/>
            <a:ext cx="8208912" cy="5876925"/>
          </a:xfrm>
        </p:spPr>
        <p:txBody>
          <a:bodyPr/>
          <a:lstStyle/>
          <a:p>
            <a:pPr marL="0" indent="0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ru-RU" sz="21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ВИЧ-инфекция 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- болезнь, вызванная вирусом иммунодефицита человека - </a:t>
            </a:r>
            <a:r>
              <a:rPr lang="ru-RU" sz="2100" dirty="0" err="1" smtClean="0">
                <a:latin typeface="Tahoma" pitchFamily="34" charset="0"/>
                <a:cs typeface="Tahoma" pitchFamily="34" charset="0"/>
              </a:rPr>
              <a:t>антропонозное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инфекционное хроническое заболевание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, характеризующееся специфическим </a:t>
            </a: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поражением иммунной системы, приводящим к медленному ее разрушению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до формирования синдрома приобретенного иммунодефицита (СПИД), сопровождающегося развитием оппортунистических инфекций и вторичных злокачественных новообразований</a:t>
            </a:r>
          </a:p>
          <a:p>
            <a:pPr marL="0" indent="0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ru-RU" sz="21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СПИД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- состояние, развивающееся на фоне ВИЧ-инфекции и характеризующееся появлением одного или нескольких заболеваний, отнесенных к СПИД-индикаторным </a:t>
            </a:r>
          </a:p>
          <a:p>
            <a:pPr marL="0" indent="0" eaLnBrk="1" hangingPunct="1">
              <a:spcBef>
                <a:spcPts val="1200"/>
              </a:spcBef>
            </a:pPr>
            <a:r>
              <a:rPr lang="ru-RU" sz="2100" dirty="0" smtClean="0">
                <a:latin typeface="Tahoma" pitchFamily="34" charset="0"/>
                <a:cs typeface="Tahoma" pitchFamily="34" charset="0"/>
              </a:rPr>
              <a:t>СПИД является эпидемиологическим понятием и используется в целях эпидемиологического надзора за ВИЧ-инфекцией</a:t>
            </a:r>
          </a:p>
          <a:p>
            <a:pPr marL="0" indent="0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ru-RU" sz="2100" dirty="0" smtClean="0">
                <a:latin typeface="Tahoma" pitchFamily="34" charset="0"/>
                <a:cs typeface="Tahoma" pitchFamily="34" charset="0"/>
              </a:rPr>
              <a:t>3.2. </a:t>
            </a:r>
            <a:r>
              <a:rPr lang="ru-RU" sz="21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Диагноз ВИЧ-инфекции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устанавливается на основании </a:t>
            </a: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эпидемиологических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клинических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и </a:t>
            </a: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лабораторных данных</a:t>
            </a:r>
            <a:endParaRPr lang="ru-RU" sz="21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9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88702"/>
            <a:ext cx="8783637" cy="9080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rgbClr val="990000"/>
                </a:solidFill>
              </a:rPr>
              <a:t>Характеристика возбудителя </a:t>
            </a:r>
          </a:p>
        </p:txBody>
      </p:sp>
      <p:pic>
        <p:nvPicPr>
          <p:cNvPr id="38915" name="Picture 4" descr="hiv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060575"/>
            <a:ext cx="3130550" cy="3167063"/>
          </a:xfrm>
          <a:ln w="3810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8916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419475" y="1268413"/>
            <a:ext cx="5473700" cy="5589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Возбудитель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 – вирус, принадлежит к </a:t>
            </a:r>
            <a:r>
              <a:rPr lang="ru-RU" sz="22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семейству </a:t>
            </a:r>
            <a:r>
              <a:rPr lang="ru-RU" sz="2200" dirty="0" err="1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ретровирусов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Существуют </a:t>
            </a:r>
            <a:r>
              <a:rPr lang="ru-RU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2 типа вируса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ru-RU" sz="22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ВИЧ-1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 и </a:t>
            </a:r>
            <a:r>
              <a:rPr lang="ru-RU" sz="22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ВИЧ-2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, отличающиеся структурой генома и серологическими характеристиками</a:t>
            </a:r>
          </a:p>
          <a:p>
            <a:pPr>
              <a:lnSpc>
                <a:spcPct val="90000"/>
              </a:lnSpc>
            </a:pPr>
            <a:r>
              <a:rPr lang="ru-RU" sz="2200" dirty="0" smtClean="0">
                <a:latin typeface="Tahoma" pitchFamily="34" charset="0"/>
                <a:cs typeface="Tahoma" pitchFamily="34" charset="0"/>
              </a:rPr>
              <a:t>В организм здорового человека вирус проникает через </a:t>
            </a:r>
            <a:r>
              <a:rPr lang="ru-RU" sz="2200" dirty="0" smtClean="0">
                <a:solidFill>
                  <a:srgbClr val="3D5185"/>
                </a:solidFill>
                <a:latin typeface="Tahoma" pitchFamily="34" charset="0"/>
                <a:cs typeface="Tahoma" pitchFamily="34" charset="0"/>
              </a:rPr>
              <a:t>повреждённые кожные покровы 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и </a:t>
            </a:r>
            <a:r>
              <a:rPr lang="ru-RU" sz="2200" dirty="0" smtClean="0">
                <a:solidFill>
                  <a:srgbClr val="3D5185"/>
                </a:solidFill>
                <a:latin typeface="Tahoma" pitchFamily="34" charset="0"/>
                <a:cs typeface="Tahoma" pitchFamily="34" charset="0"/>
              </a:rPr>
              <a:t>слизистые оболочки</a:t>
            </a:r>
            <a:endParaRPr lang="ru-RU" sz="22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22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Поражает клетки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 иммунной, нервной системы, клетки кожи </a:t>
            </a:r>
            <a:r>
              <a:rPr lang="ru-RU" sz="2200" dirty="0" err="1" smtClean="0">
                <a:latin typeface="Tahoma" pitchFamily="34" charset="0"/>
                <a:cs typeface="Tahoma" pitchFamily="34" charset="0"/>
              </a:rPr>
              <a:t>Лангерганса</a:t>
            </a:r>
            <a:r>
              <a:rPr lang="ru-RU" sz="2200" dirty="0" smtClean="0">
                <a:latin typeface="Tahoma" pitchFamily="34" charset="0"/>
                <a:cs typeface="Tahoma" pitchFamily="34" charset="0"/>
              </a:rPr>
              <a:t> и М-клетки слизистой кишечника, то есть клетки, </a:t>
            </a:r>
            <a:r>
              <a:rPr lang="ru-RU" sz="22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на поверхности которых содержится </a:t>
            </a:r>
            <a:r>
              <a:rPr lang="en-US" sz="22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CD</a:t>
            </a:r>
            <a:r>
              <a:rPr lang="ru-RU" sz="22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4 рецептор</a:t>
            </a:r>
            <a:endParaRPr lang="ru-RU" sz="22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16123"/>
            <a:ext cx="8785225" cy="836613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rgbClr val="990000"/>
                </a:solidFill>
              </a:rPr>
              <a:t>Характеристика возбудителя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6074" y="1377414"/>
            <a:ext cx="5257800" cy="58769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ru-RU" sz="2100" dirty="0" smtClean="0">
                <a:solidFill>
                  <a:srgbClr val="003366"/>
                </a:solidFill>
                <a:latin typeface="Tahoma" pitchFamily="34" charset="0"/>
                <a:cs typeface="Tahoma" pitchFamily="34" charset="0"/>
              </a:rPr>
              <a:t>на вирус губительно действуют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солнечные лучи, УФО и все виды ионизирующего излучения</a:t>
            </a:r>
          </a:p>
          <a:p>
            <a:pPr>
              <a:spcBef>
                <a:spcPts val="1200"/>
              </a:spcBef>
            </a:pPr>
            <a:r>
              <a:rPr lang="ru-RU" sz="21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при нагревании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выше 56 градусов погибает в течение 30 минут</a:t>
            </a:r>
          </a:p>
          <a:p>
            <a:pPr>
              <a:spcBef>
                <a:spcPts val="1200"/>
              </a:spcBef>
            </a:pPr>
            <a:r>
              <a:rPr lang="ru-RU" sz="21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при высушивании клеточных культур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 при Т˚ +23+27˚С теряет активность через 3-7 дней, </a:t>
            </a:r>
            <a:r>
              <a:rPr lang="ru-RU" sz="21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в жидкой среде сохраняет активность до 15 дней</a:t>
            </a:r>
            <a:endParaRPr lang="ru-RU" sz="2100" dirty="0" smtClean="0"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21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в крови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ru-RU" sz="2100" dirty="0" smtClean="0">
                <a:solidFill>
                  <a:srgbClr val="990000"/>
                </a:solidFill>
                <a:latin typeface="Tahoma" pitchFamily="34" charset="0"/>
                <a:cs typeface="Tahoma" pitchFamily="34" charset="0"/>
              </a:rPr>
              <a:t>предназначенной для переливания</a:t>
            </a:r>
            <a:r>
              <a:rPr lang="ru-RU" sz="2100" dirty="0" smtClean="0">
                <a:latin typeface="Tahoma" pitchFamily="34" charset="0"/>
                <a:cs typeface="Tahoma" pitchFamily="34" charset="0"/>
              </a:rPr>
              <a:t>, вирус переживает годы, в замороженной сыворотке почти 10 лет</a:t>
            </a:r>
          </a:p>
        </p:txBody>
      </p:sp>
      <p:pic>
        <p:nvPicPr>
          <p:cNvPr id="5" name="Picture 4" descr="http://lenagold.narod.ru/fon/clipart/k/klen/klen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22267">
            <a:off x="8045428" y="59558"/>
            <a:ext cx="1077144" cy="111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77414"/>
            <a:ext cx="3392208" cy="375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52914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523"/>
            <a:ext cx="4129088" cy="6192837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683" name="Text Box 4"/>
          <p:cNvSpPr txBox="1">
            <a:spLocks noChangeArrowheads="1"/>
          </p:cNvSpPr>
          <p:nvPr/>
        </p:nvSpPr>
        <p:spPr bwMode="auto">
          <a:xfrm>
            <a:off x="4032250" y="1125538"/>
            <a:ext cx="51482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 sz="3200">
              <a:solidFill>
                <a:srgbClr val="990000"/>
              </a:solidFill>
              <a:cs typeface="Tahoma" pitchFamily="34" charset="0"/>
            </a:endParaRPr>
          </a:p>
        </p:txBody>
      </p:sp>
      <p:sp>
        <p:nvSpPr>
          <p:cNvPr id="199684" name="Text Box 5"/>
          <p:cNvSpPr txBox="1">
            <a:spLocks noChangeArrowheads="1"/>
          </p:cNvSpPr>
          <p:nvPr/>
        </p:nvSpPr>
        <p:spPr bwMode="auto">
          <a:xfrm flipV="1">
            <a:off x="5184775" y="6381750"/>
            <a:ext cx="395922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ru-RU" altLang="ru-RU" sz="3600">
              <a:cs typeface="Tahoma" pitchFamily="34" charset="0"/>
            </a:endParaRPr>
          </a:p>
          <a:p>
            <a:pPr algn="r" eaLnBrk="1" hangingPunct="1">
              <a:spcBef>
                <a:spcPct val="50000"/>
              </a:spcBef>
            </a:pPr>
            <a:endParaRPr lang="ru-RU" altLang="ru-RU" sz="3600">
              <a:cs typeface="Tahoma" pitchFamily="34" charset="0"/>
            </a:endParaRPr>
          </a:p>
        </p:txBody>
      </p:sp>
      <p:sp>
        <p:nvSpPr>
          <p:cNvPr id="199688" name="Rectangle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284663" y="152400"/>
            <a:ext cx="4859337" cy="137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ru-RU" sz="2400" dirty="0">
                <a:solidFill>
                  <a:srgbClr val="990000"/>
                </a:solidFill>
              </a:rPr>
              <a:t>Источник инфекции</a:t>
            </a:r>
            <a:br>
              <a:rPr lang="ru-RU" altLang="ru-RU" sz="2400" dirty="0">
                <a:solidFill>
                  <a:srgbClr val="990000"/>
                </a:solidFill>
              </a:rPr>
            </a:br>
            <a:r>
              <a:rPr lang="ru-RU" altLang="ru-RU" sz="2400" dirty="0">
                <a:solidFill>
                  <a:srgbClr val="990000"/>
                </a:solidFill>
              </a:rPr>
              <a:t>(резервуар) ВИЧ</a:t>
            </a:r>
          </a:p>
        </p:txBody>
      </p:sp>
      <p:sp>
        <p:nvSpPr>
          <p:cNvPr id="199690" name="Rectangle 10"/>
          <p:cNvSpPr>
            <a:spLocks noGrp="1"/>
          </p:cNvSpPr>
          <p:nvPr>
            <p:ph type="body" sz="half" idx="4294967295"/>
          </p:nvPr>
        </p:nvSpPr>
        <p:spPr>
          <a:xfrm>
            <a:off x="4500563" y="1700213"/>
            <a:ext cx="4464050" cy="5157787"/>
          </a:xfrm>
        </p:spPr>
        <p:txBody>
          <a:bodyPr/>
          <a:lstStyle/>
          <a:p>
            <a:r>
              <a:rPr lang="ru-RU" altLang="ru-RU" sz="2400" smtClean="0">
                <a:solidFill>
                  <a:srgbClr val="003366"/>
                </a:solidFill>
                <a:latin typeface="Tahoma" pitchFamily="34" charset="0"/>
              </a:rPr>
              <a:t>ВИЧ-инфицированные люди</a:t>
            </a:r>
            <a:r>
              <a:rPr lang="ru-RU" altLang="ru-RU" sz="2400" smtClean="0">
                <a:latin typeface="Tahoma" pitchFamily="34" charset="0"/>
              </a:rPr>
              <a:t> </a:t>
            </a:r>
          </a:p>
          <a:p>
            <a:r>
              <a:rPr lang="ru-RU" altLang="ru-RU" sz="2400" smtClean="0">
                <a:solidFill>
                  <a:srgbClr val="003366"/>
                </a:solidFill>
                <a:latin typeface="Tahoma" pitchFamily="34" charset="0"/>
              </a:rPr>
              <a:t>в любой стадии заболевания</a:t>
            </a:r>
            <a:r>
              <a:rPr lang="ru-RU" altLang="ru-RU" sz="2400" smtClean="0">
                <a:latin typeface="Tahoma" pitchFamily="34" charset="0"/>
              </a:rPr>
              <a:t>, </a:t>
            </a:r>
          </a:p>
          <a:p>
            <a:r>
              <a:rPr lang="ru-RU" altLang="ru-RU" sz="2400" smtClean="0">
                <a:latin typeface="Tahoma" pitchFamily="34" charset="0"/>
              </a:rPr>
              <a:t>независимо от наличия или отсутствия клинических проявлений болезни,</a:t>
            </a:r>
          </a:p>
          <a:p>
            <a:r>
              <a:rPr lang="ru-RU" altLang="ru-RU" sz="2400" smtClean="0">
                <a:latin typeface="Tahoma" pitchFamily="34" charset="0"/>
              </a:rPr>
              <a:t>в том числе в </a:t>
            </a:r>
            <a:r>
              <a:rPr lang="ru-RU" altLang="ru-RU" sz="2400" smtClean="0">
                <a:solidFill>
                  <a:srgbClr val="003366"/>
                </a:solidFill>
                <a:latin typeface="Tahoma" pitchFamily="34" charset="0"/>
              </a:rPr>
              <a:t>инкубационный период</a:t>
            </a:r>
          </a:p>
          <a:p>
            <a:pPr>
              <a:buFont typeface="Arial" charset="0"/>
              <a:buNone/>
            </a:pPr>
            <a:endParaRPr lang="ru-RU" altLang="ru-RU" sz="2400" smtClean="0">
              <a:latin typeface="Tahoma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9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2"/>
          <p:cNvSpPr>
            <a:spLocks noGrp="1"/>
          </p:cNvSpPr>
          <p:nvPr>
            <p:ph idx="4294967295"/>
          </p:nvPr>
        </p:nvSpPr>
        <p:spPr>
          <a:xfrm>
            <a:off x="179512" y="908050"/>
            <a:ext cx="8856984" cy="5575299"/>
          </a:xfrm>
        </p:spPr>
        <p:txBody>
          <a:bodyPr lIns="91392" tIns="45696" rIns="91392" bIns="45696"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1400" b="1" dirty="0" smtClean="0"/>
              <a:t>Момент инфицирования</a:t>
            </a:r>
            <a:r>
              <a:rPr lang="ru-RU" sz="1300" dirty="0" smtClean="0"/>
              <a:t>                                                      		</a:t>
            </a:r>
            <a:r>
              <a:rPr lang="ru-RU" sz="1400" b="1" dirty="0" smtClean="0"/>
              <a:t>Конец жизни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900" b="1" dirty="0" smtClean="0"/>
              <a:t>//___1___//</a:t>
            </a:r>
            <a:r>
              <a:rPr lang="ru-RU" sz="1900" b="1" dirty="0" smtClean="0">
                <a:solidFill>
                  <a:srgbClr val="0099CC"/>
                </a:solidFill>
              </a:rPr>
              <a:t>_____________ 2 ___________</a:t>
            </a:r>
            <a:r>
              <a:rPr lang="ru-RU" sz="1900" b="1" dirty="0" smtClean="0">
                <a:solidFill>
                  <a:schemeClr val="accent2"/>
                </a:solidFill>
              </a:rPr>
              <a:t>//_______3____</a:t>
            </a:r>
            <a:r>
              <a:rPr lang="ru-RU" sz="1900" b="1" dirty="0" smtClean="0"/>
              <a:t>//_4_//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300" b="1" dirty="0" smtClean="0">
                <a:solidFill>
                  <a:srgbClr val="FF0000"/>
                </a:solidFill>
              </a:rPr>
              <a:t> </a:t>
            </a:r>
            <a:r>
              <a:rPr lang="ru-RU" sz="1700" b="1" dirty="0" smtClean="0"/>
              <a:t>«окно»</a:t>
            </a:r>
            <a:r>
              <a:rPr lang="ru-RU" sz="1700" b="1" dirty="0" smtClean="0">
                <a:solidFill>
                  <a:schemeClr val="bg2"/>
                </a:solidFill>
              </a:rPr>
              <a:t> </a:t>
            </a:r>
            <a:r>
              <a:rPr lang="ru-RU" sz="1700" b="1" dirty="0" smtClean="0">
                <a:solidFill>
                  <a:srgbClr val="FF0000"/>
                </a:solidFill>
              </a:rPr>
              <a:t>         </a:t>
            </a:r>
            <a:r>
              <a:rPr lang="ru-RU" sz="1700" b="1" dirty="0" smtClean="0">
                <a:solidFill>
                  <a:srgbClr val="0099CC"/>
                </a:solidFill>
              </a:rPr>
              <a:t>носительство вируса</a:t>
            </a:r>
            <a:r>
              <a:rPr lang="ru-RU" sz="1700" b="1" dirty="0" smtClean="0">
                <a:solidFill>
                  <a:srgbClr val="FF0000"/>
                </a:solidFill>
              </a:rPr>
              <a:t>                       </a:t>
            </a:r>
            <a:r>
              <a:rPr lang="ru-RU" sz="1700" b="1" dirty="0" smtClean="0">
                <a:solidFill>
                  <a:schemeClr val="accent2"/>
                </a:solidFill>
              </a:rPr>
              <a:t>СПИД           </a:t>
            </a:r>
            <a:r>
              <a:rPr lang="ru-RU" sz="1700" b="1" dirty="0" smtClean="0"/>
              <a:t>терминальная     </a:t>
            </a:r>
            <a:r>
              <a:rPr lang="ru-RU" sz="1700" b="1" dirty="0" smtClean="0">
                <a:solidFill>
                  <a:srgbClr val="002060"/>
                </a:solidFill>
              </a:rPr>
              <a:t>					                               </a:t>
            </a:r>
            <a:r>
              <a:rPr lang="ru-RU" sz="1700" b="1" dirty="0" smtClean="0"/>
              <a:t>стадия</a:t>
            </a:r>
            <a:endParaRPr lang="en-US" sz="1700" b="1" dirty="0" smtClean="0"/>
          </a:p>
          <a:p>
            <a:pPr eaLnBrk="1" hangingPunct="1"/>
            <a:endParaRPr lang="ru-RU" sz="300" b="1" dirty="0" smtClean="0">
              <a:solidFill>
                <a:schemeClr val="accent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Период «окна»</a:t>
            </a:r>
            <a:r>
              <a:rPr lang="ru-RU" sz="2400" b="1" dirty="0" smtClean="0"/>
              <a:t> – от 3-х недель до 3–6 месяцев и более: </a:t>
            </a:r>
            <a:r>
              <a:rPr lang="ru-RU" sz="1600" b="1" dirty="0" smtClean="0"/>
              <a:t>невозможна диагностика ВИЧ-инфекции из-за отсутствия антител, но человек является источником инфекции с момента инфицирования и до конца жизни</a:t>
            </a:r>
          </a:p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Носительство вируса</a:t>
            </a:r>
            <a:r>
              <a:rPr lang="ru-RU" sz="2400" b="1" dirty="0" smtClean="0">
                <a:solidFill>
                  <a:srgbClr val="0099CC"/>
                </a:solidFill>
              </a:rPr>
              <a:t> </a:t>
            </a:r>
            <a:r>
              <a:rPr lang="ru-RU" sz="2400" b="1" dirty="0" smtClean="0"/>
              <a:t>– 7–15 до 20 лет (без лечения): </a:t>
            </a:r>
            <a:r>
              <a:rPr lang="ru-RU" sz="1600" b="1" dirty="0" smtClean="0"/>
              <a:t>человек не выглядит и не чувствует себя больным, сохраняет трудоспособность и другие социальные возможности. Необходимо диспансерное наблюдение для принятия решения о своевременном назначении лечения</a:t>
            </a:r>
          </a:p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СПИД –</a:t>
            </a:r>
            <a:r>
              <a:rPr lang="ru-RU" sz="2400" b="1" dirty="0" smtClean="0"/>
              <a:t> до 5 лет (без лечения): </a:t>
            </a:r>
            <a:r>
              <a:rPr lang="ru-RU" sz="1600" b="1" dirty="0" smtClean="0"/>
              <a:t>постепенно утрачивается трудоспособность, человек выглядит и чувствует себя больным, требуется лечение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Терминальная стадия</a:t>
            </a:r>
            <a:r>
              <a:rPr lang="ru-RU" sz="2400" b="1" dirty="0" smtClean="0"/>
              <a:t> – 3–6 месяцев: </a:t>
            </a:r>
            <a:r>
              <a:rPr lang="ru-RU" sz="1600" b="1" dirty="0" smtClean="0"/>
              <a:t>тяжелое умирание, требуется посторонний уход</a:t>
            </a:r>
          </a:p>
        </p:txBody>
      </p:sp>
      <p:sp>
        <p:nvSpPr>
          <p:cNvPr id="28675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1400"/>
          </a:p>
        </p:txBody>
      </p:sp>
      <p:sp>
        <p:nvSpPr>
          <p:cNvPr id="28676" name="Заголовок 1"/>
          <p:cNvSpPr>
            <a:spLocks/>
          </p:cNvSpPr>
          <p:nvPr/>
        </p:nvSpPr>
        <p:spPr bwMode="auto">
          <a:xfrm>
            <a:off x="877888" y="346075"/>
            <a:ext cx="75819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/>
          <a:p>
            <a:r>
              <a:rPr lang="ru-RU" sz="3000" spc="-1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Жизнь с ВИЧ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79388" y="1628775"/>
            <a:ext cx="8785225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rgbClr val="002060"/>
                </a:solidFill>
              </a:rPr>
              <a:t>Быстрое </a:t>
            </a:r>
            <a:r>
              <a:rPr lang="ru-RU" altLang="ru-RU" sz="3200" dirty="0">
                <a:solidFill>
                  <a:srgbClr val="002060"/>
                </a:solidFill>
              </a:rPr>
              <a:t>прогрессирование</a:t>
            </a:r>
            <a:r>
              <a:rPr lang="es-ES_tradnl" altLang="ru-RU" sz="3200" dirty="0">
                <a:solidFill>
                  <a:srgbClr val="002060"/>
                </a:solidFill>
              </a:rPr>
              <a:t>: (15-20%)</a:t>
            </a:r>
          </a:p>
          <a:p>
            <a:pPr eaLnBrk="0" hangingPunct="0">
              <a:lnSpc>
                <a:spcPct val="120000"/>
              </a:lnSpc>
            </a:pPr>
            <a:r>
              <a:rPr lang="es-ES_tradnl" altLang="ru-RU" sz="3200" dirty="0"/>
              <a:t>	</a:t>
            </a:r>
            <a:r>
              <a:rPr lang="ru-RU" altLang="ru-RU" sz="2800" dirty="0"/>
              <a:t>СПИД или смерть в первые 3 года</a:t>
            </a:r>
            <a:endParaRPr lang="es-ES_tradnl" altLang="ru-RU" sz="2800" dirty="0"/>
          </a:p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altLang="ru-RU" sz="3200" dirty="0" smtClean="0">
                <a:solidFill>
                  <a:srgbClr val="003300"/>
                </a:solidFill>
              </a:rPr>
              <a:t>Медленное </a:t>
            </a:r>
            <a:r>
              <a:rPr lang="ru-RU" altLang="ru-RU" sz="3200" dirty="0">
                <a:solidFill>
                  <a:srgbClr val="003300"/>
                </a:solidFill>
              </a:rPr>
              <a:t>прогрессирование:</a:t>
            </a:r>
            <a:r>
              <a:rPr lang="es-ES_tradnl" altLang="ru-RU" sz="3200" dirty="0">
                <a:solidFill>
                  <a:srgbClr val="003300"/>
                </a:solidFill>
              </a:rPr>
              <a:t> (75-80%)</a:t>
            </a:r>
          </a:p>
          <a:p>
            <a:pPr eaLnBrk="0" hangingPunct="0">
              <a:lnSpc>
                <a:spcPct val="120000"/>
              </a:lnSpc>
            </a:pPr>
            <a:r>
              <a:rPr lang="es-ES_tradnl" altLang="ru-RU" sz="3200" dirty="0"/>
              <a:t>	</a:t>
            </a:r>
            <a:r>
              <a:rPr lang="ru-RU" altLang="ru-RU" sz="2800" dirty="0" smtClean="0"/>
              <a:t>Средняя продолжительность </a:t>
            </a:r>
            <a:r>
              <a:rPr lang="ru-RU" altLang="ru-RU" sz="2800" dirty="0"/>
              <a:t>жизни</a:t>
            </a:r>
            <a:r>
              <a:rPr lang="es-ES_tradnl" altLang="ru-RU" sz="2800" dirty="0"/>
              <a:t> </a:t>
            </a:r>
            <a:r>
              <a:rPr lang="es-ES_tradnl" altLang="ru-RU" sz="2800" dirty="0" smtClean="0"/>
              <a:t>8-9</a:t>
            </a:r>
            <a:r>
              <a:rPr lang="ru-RU" altLang="ru-RU" sz="2800" dirty="0" smtClean="0"/>
              <a:t>,</a:t>
            </a:r>
            <a:r>
              <a:rPr lang="es-ES_tradnl" altLang="ru-RU" sz="2800" dirty="0" smtClean="0"/>
              <a:t>5 </a:t>
            </a:r>
            <a:r>
              <a:rPr lang="ru-RU" altLang="ru-RU" sz="2800" dirty="0"/>
              <a:t>лет</a:t>
            </a:r>
            <a:endParaRPr lang="es-ES_tradnl" altLang="ru-RU" sz="2800" dirty="0"/>
          </a:p>
          <a:p>
            <a:pPr eaLnBrk="0" hangingPunct="0">
              <a:lnSpc>
                <a:spcPct val="120000"/>
              </a:lnSpc>
            </a:pPr>
            <a:r>
              <a:rPr lang="es-ES_tradnl" altLang="ru-RU" sz="2800" dirty="0"/>
              <a:t>	</a:t>
            </a:r>
            <a:r>
              <a:rPr lang="ru-RU" altLang="ru-RU" sz="2800" dirty="0"/>
              <a:t>Более быстрое прогрессирование, </a:t>
            </a:r>
          </a:p>
          <a:p>
            <a:pPr eaLnBrk="0" hangingPunct="0">
              <a:lnSpc>
                <a:spcPct val="120000"/>
              </a:lnSpc>
            </a:pPr>
            <a:r>
              <a:rPr lang="ru-RU" altLang="ru-RU" sz="2800" dirty="0"/>
              <a:t>	чем у взрослых</a:t>
            </a:r>
            <a:endParaRPr lang="es-ES_tradnl" altLang="ru-RU" sz="2800" dirty="0"/>
          </a:p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altLang="ru-RU" sz="3200" dirty="0"/>
              <a:t> </a:t>
            </a:r>
            <a:r>
              <a:rPr lang="ru-RU" altLang="ru-RU" sz="3200" dirty="0">
                <a:solidFill>
                  <a:srgbClr val="660033"/>
                </a:solidFill>
              </a:rPr>
              <a:t>Длительное отсутствие прогрессирования</a:t>
            </a:r>
          </a:p>
          <a:p>
            <a:pPr marL="0" lvl="1" algn="ctr" eaLnBrk="0" hangingPunct="0">
              <a:lnSpc>
                <a:spcPct val="120000"/>
              </a:lnSpc>
            </a:pPr>
            <a:r>
              <a:rPr lang="es-ES_tradnl" altLang="ru-RU" sz="2800" dirty="0" smtClean="0"/>
              <a:t>(</a:t>
            </a:r>
            <a:r>
              <a:rPr lang="es-ES_tradnl" altLang="ru-RU" sz="2800" dirty="0"/>
              <a:t>5%) </a:t>
            </a:r>
          </a:p>
          <a:p>
            <a:pPr eaLnBrk="0" hangingPunct="0">
              <a:lnSpc>
                <a:spcPct val="120000"/>
              </a:lnSpc>
            </a:pPr>
            <a:r>
              <a:rPr lang="es-ES_tradnl" altLang="ru-RU" sz="3200" baseline="30000" dirty="0">
                <a:solidFill>
                  <a:srgbClr val="EED410"/>
                </a:solidFill>
                <a:latin typeface="Times New Roman" pitchFamily="18" charset="0"/>
              </a:rPr>
              <a:t>	</a:t>
            </a:r>
            <a:endParaRPr lang="es-ES_tradnl" altLang="ru-RU" sz="3200" b="1" dirty="0">
              <a:solidFill>
                <a:srgbClr val="EED410"/>
              </a:solidFill>
              <a:latin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dirty="0"/>
              <a:t>Течение ВИЧ-инфекции у </a:t>
            </a:r>
            <a:r>
              <a:rPr lang="ru-RU" altLang="ru-RU" sz="4000" dirty="0" smtClean="0"/>
              <a:t>детей </a:t>
            </a:r>
            <a:br>
              <a:rPr lang="ru-RU" altLang="ru-RU" sz="4000" dirty="0" smtClean="0"/>
            </a:br>
            <a:r>
              <a:rPr lang="ru-RU" altLang="ru-RU" sz="4000" dirty="0" smtClean="0"/>
              <a:t>(без лечения)</a:t>
            </a:r>
            <a:endParaRPr lang="ru-RU" alt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92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404664"/>
            <a:ext cx="7705104" cy="11715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Сложности, с которыми 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сталкиваются дети и подростки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Содержимое 4"/>
          <p:cNvSpPr>
            <a:spLocks noGrp="1"/>
          </p:cNvSpPr>
          <p:nvPr>
            <p:ph idx="1"/>
          </p:nvPr>
        </p:nvSpPr>
        <p:spPr>
          <a:xfrm>
            <a:off x="304800" y="1844824"/>
            <a:ext cx="5275263" cy="4652962"/>
          </a:xfrm>
        </p:spPr>
        <p:txBody>
          <a:bodyPr rtlCol="0">
            <a:normAutofit fontScale="92500" lnSpcReduction="20000"/>
          </a:bodyPr>
          <a:lstStyle/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/>
              <a:t>Лечение:</a:t>
            </a:r>
            <a:endParaRPr lang="ru-RU" sz="2600" dirty="0" smtClean="0"/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Усталость от регулярного приема терапии.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Часто приходится принимать АРВ «тайком» (говорить, что АРВ – это лекарства от печени или сердца и т.д.).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Могут возникнуть побочные эффекты от АРТ.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Лекарства невкусные и горькие.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Необходимость регулярно сдавать анализы (кровь).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Может возникнуть нехватка препаратов.</a:t>
            </a:r>
          </a:p>
          <a:p>
            <a:pPr marL="360000" indent="-36000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 smtClean="0"/>
              <a:t>Необходимость постоянно следить за собой (вести здоровый образ жизни).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708920"/>
            <a:ext cx="3219570" cy="2155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072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1063" y="1700213"/>
            <a:ext cx="2714625" cy="2035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4076700"/>
            <a:ext cx="2714625" cy="2033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476250"/>
            <a:ext cx="5788025" cy="838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Друзья и отношения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700213"/>
            <a:ext cx="5821363" cy="4897437"/>
          </a:xfrm>
        </p:spPr>
        <p:txBody>
          <a:bodyPr>
            <a:normAutofit/>
          </a:bodyPr>
          <a:lstStyle/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Сложно найти свою вторую половину (статус может быть препятствием в отношениях, а пару со статусом найти сложно).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Страх передать ВИЧ другому человеку.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Приходится быть особенно осторожным со своей кровью, когда находишься в окружении других людей.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Не пускают в детские и молодежные компании, если узнают о статусе.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Проявление грубости, если узнают о статусе.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Сложность и боязнь рассказать о статусе одноклассникам, друзьям, не с кем общаться о вопросах статуса.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Опасение разглашения статуса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Высокая стоимость презервативов.</a:t>
            </a:r>
          </a:p>
          <a:p>
            <a:pPr marL="0" indent="358775" eaLnBrk="1" hangingPunct="1">
              <a:spcBef>
                <a:spcPts val="1200"/>
              </a:spcBef>
              <a:buFont typeface="Wingdings 2" pitchFamily="18" charset="2"/>
              <a:buChar char=""/>
            </a:pPr>
            <a:r>
              <a:rPr lang="ru-RU" sz="1600" smtClean="0"/>
              <a:t>Часто очень жалеют родные и близкие, многим это не нравится.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3120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/>
          <p:cNvPicPr>
            <a:picLocks noChangeAspect="1" noChangeArrowheads="1"/>
          </p:cNvPicPr>
          <p:nvPr/>
        </p:nvPicPr>
        <p:blipFill>
          <a:blip r:embed="rId2"/>
          <a:srcRect r="13933" b="5190"/>
          <a:stretch>
            <a:fillRect/>
          </a:stretch>
        </p:blipFill>
        <p:spPr bwMode="auto">
          <a:xfrm>
            <a:off x="6156325" y="2420938"/>
            <a:ext cx="26638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692696"/>
            <a:ext cx="8229600" cy="7254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Школы и медицинские учреждения</a:t>
            </a:r>
            <a:r>
              <a:rPr lang="ru-RU" b="1" i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70831"/>
            <a:ext cx="5688657" cy="4437063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Часто могут отказать в медицинской помощи, если узнают о статусе.</a:t>
            </a:r>
          </a:p>
          <a:p>
            <a:pPr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Дискомфорт на уроках, когда говорят о вопросах ВИЧ.</a:t>
            </a:r>
          </a:p>
          <a:p>
            <a:pPr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Сложно сообщить от диагнозе. Могут не принять или выгнать из школы, если узнают о статусе.</a:t>
            </a:r>
          </a:p>
          <a:p>
            <a:pPr>
              <a:lnSpc>
                <a:spcPct val="120000"/>
              </a:lnSpc>
              <a:spcBef>
                <a:spcPts val="1200"/>
              </a:spcBef>
              <a:buFont typeface="Wingdings 2"/>
              <a:buChar char=""/>
              <a:defRPr/>
            </a:pPr>
            <a:r>
              <a:rPr lang="ru-RU" dirty="0"/>
              <a:t>Сложно объяснять </a:t>
            </a:r>
            <a:r>
              <a:rPr lang="ru-RU" dirty="0" smtClean="0"/>
              <a:t>врачам, почему нельзя делать прививки.</a:t>
            </a:r>
          </a:p>
          <a:p>
            <a:pPr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Приходится быть не до конца честными с врачами (например, чтобы получить справку в бассейн)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610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Дата 5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4" tIns="45592" rIns="91184" bIns="45592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sp>
        <p:nvSpPr>
          <p:cNvPr id="101379" name="Text Box 4"/>
          <p:cNvSpPr txBox="1">
            <a:spLocks noChangeArrowheads="1"/>
          </p:cNvSpPr>
          <p:nvPr/>
        </p:nvSpPr>
        <p:spPr bwMode="auto">
          <a:xfrm>
            <a:off x="539750" y="604838"/>
            <a:ext cx="8135938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CC3300"/>
                </a:solidFill>
              </a:rPr>
              <a:t>Правило  соблюдения  основных гигиенических правил, универсальных мер профилактики</a:t>
            </a:r>
            <a:r>
              <a:rPr lang="en-US" altLang="ru-RU" sz="2000" b="1" dirty="0">
                <a:solidFill>
                  <a:srgbClr val="CC3300"/>
                </a:solidFill>
              </a:rPr>
              <a:t> </a:t>
            </a:r>
            <a:r>
              <a:rPr lang="ru-RU" altLang="ru-RU" sz="2000" b="1" dirty="0">
                <a:solidFill>
                  <a:srgbClr val="CC3300"/>
                </a:solidFill>
              </a:rPr>
              <a:t>инфицирования: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dirty="0">
              <a:solidFill>
                <a:schemeClr val="accent2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ru-RU" altLang="ru-RU" sz="2000" b="1" dirty="0" smtClean="0"/>
              <a:t>соблюдение </a:t>
            </a:r>
            <a:r>
              <a:rPr lang="ru-RU" altLang="ru-RU" sz="2000" b="1" dirty="0"/>
              <a:t>в </a:t>
            </a:r>
            <a:r>
              <a:rPr lang="ru-RU" altLang="ru-RU" sz="2000" b="1" dirty="0" smtClean="0"/>
              <a:t>(Д)ОУ </a:t>
            </a:r>
            <a:r>
              <a:rPr lang="ru-RU" altLang="ru-RU" sz="2000" b="1" dirty="0"/>
              <a:t>основных </a:t>
            </a:r>
            <a:r>
              <a:rPr lang="ru-RU" altLang="ru-RU" sz="2000" b="1" dirty="0" err="1"/>
              <a:t>санитарно</a:t>
            </a:r>
            <a:r>
              <a:rPr lang="en-US" altLang="ru-RU" sz="2000" b="1" dirty="0" smtClean="0"/>
              <a:t>-</a:t>
            </a:r>
            <a:r>
              <a:rPr lang="ru-RU" altLang="ru-RU" sz="2000" b="1" dirty="0" smtClean="0"/>
              <a:t>гигиенических правил предохранения </a:t>
            </a:r>
            <a:r>
              <a:rPr lang="ru-RU" altLang="ru-RU" sz="2000" b="1" dirty="0"/>
              <a:t>от контакта с кровью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ru-RU" altLang="ru-RU" sz="2000" b="1" dirty="0"/>
              <a:t>дезинфекция загрязненных поверхностей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CC3300"/>
                </a:solidFill>
              </a:rPr>
              <a:t>Принцип «презумпции инфицированности»</a:t>
            </a:r>
            <a:r>
              <a:rPr lang="en-US" altLang="ru-RU" sz="2000" b="1" dirty="0">
                <a:solidFill>
                  <a:srgbClr val="CC3300"/>
                </a:solidFill>
              </a:rPr>
              <a:t>:</a:t>
            </a:r>
            <a:endParaRPr lang="ru-RU" altLang="ru-RU" sz="2000" b="1" dirty="0">
              <a:solidFill>
                <a:srgbClr val="CC33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chemeClr val="accent2"/>
              </a:solidFill>
            </a:endParaRPr>
          </a:p>
          <a:p>
            <a:pPr marL="434975" lvl="1" indent="-342900" eaLnBrk="1" hangingPunct="1">
              <a:spcBef>
                <a:spcPct val="0"/>
              </a:spcBef>
              <a:buClrTx/>
              <a:buSzTx/>
            </a:pPr>
            <a:r>
              <a:rPr lang="ru-RU" altLang="ru-RU" b="1" dirty="0"/>
              <a:t>кровь и другие физиологические жидкости любого ученика или учителя, сотрудника рассматриваются как потенциально инфицированные </a:t>
            </a:r>
            <a:r>
              <a:rPr lang="ru-RU" altLang="zh-TW" b="1" dirty="0"/>
              <a:t>ВИЧ или вирусным гепатитом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zh-TW" sz="18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TW" sz="2000" b="1" dirty="0"/>
              <a:t>Данный принцип обеспечивает: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1" dirty="0"/>
              <a:t>- </a:t>
            </a:r>
            <a:r>
              <a:rPr lang="ru-RU" altLang="zh-TW" b="1" dirty="0"/>
              <a:t>защиту всех детей от риска заражения;</a:t>
            </a:r>
            <a:r>
              <a:rPr lang="en-US" altLang="zh-TW" b="1" dirty="0"/>
              <a:t> </a:t>
            </a:r>
            <a:endParaRPr lang="ru-RU" altLang="zh-TW" b="1" dirty="0"/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zh-TW" b="1" dirty="0"/>
              <a:t>- защиту инфицированного ребенка от негативного отношения через сохранение диагноза в тайне</a:t>
            </a:r>
            <a:endParaRPr lang="ru-RU" altLang="ru-RU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729182"/>
            <a:ext cx="2267744" cy="112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9593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0" y="115888"/>
            <a:ext cx="9144000" cy="1143000"/>
          </a:xfrm>
        </p:spPr>
        <p:txBody>
          <a:bodyPr wrap="square" lIns="91200" tIns="45600" rIns="91200" bIns="45600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600" smtClean="0"/>
              <a:t>Значение образовательного учреждения в жизни ребенка</a:t>
            </a:r>
          </a:p>
        </p:txBody>
      </p:sp>
      <p:sp>
        <p:nvSpPr>
          <p:cNvPr id="103427" name="Содержимое 2"/>
          <p:cNvSpPr>
            <a:spLocks noGrp="1"/>
          </p:cNvSpPr>
          <p:nvPr>
            <p:ph idx="4294967295"/>
          </p:nvPr>
        </p:nvSpPr>
        <p:spPr>
          <a:xfrm>
            <a:off x="0" y="908050"/>
            <a:ext cx="9144000" cy="1692275"/>
          </a:xfrm>
        </p:spPr>
        <p:txBody>
          <a:bodyPr lIns="91200" tIns="45600" rIns="91200" bIns="45600"/>
          <a:lstStyle/>
          <a:p>
            <a:pPr marL="155575" indent="-155575" defTabSz="801688" eaLnBrk="1" hangingPunct="1"/>
            <a:r>
              <a:rPr lang="ru-RU" altLang="ru-RU" sz="2300" b="1" dirty="0" smtClean="0"/>
              <a:t>Общение со сверстниками, развивающие занятия, совместные игры оказывают самое благоприятное влияние на развитие и состояние здоровья ребенка </a:t>
            </a:r>
          </a:p>
        </p:txBody>
      </p:sp>
      <p:sp>
        <p:nvSpPr>
          <p:cNvPr id="103428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sp>
        <p:nvSpPr>
          <p:cNvPr id="103429" name="Заголовок 1"/>
          <p:cNvSpPr>
            <a:spLocks/>
          </p:cNvSpPr>
          <p:nvPr/>
        </p:nvSpPr>
        <p:spPr bwMode="auto">
          <a:xfrm>
            <a:off x="0" y="2420938"/>
            <a:ext cx="90360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 dirty="0" smtClean="0">
                <a:solidFill>
                  <a:schemeClr val="tx2"/>
                </a:solidFill>
              </a:rPr>
              <a:t>но</a:t>
            </a:r>
            <a:r>
              <a:rPr lang="ru-RU" altLang="ru-RU" sz="3600" b="1" dirty="0">
                <a:solidFill>
                  <a:schemeClr val="tx2"/>
                </a:solidFill>
              </a:rPr>
              <a:t/>
            </a:r>
            <a:br>
              <a:rPr lang="ru-RU" altLang="ru-RU" sz="3600" b="1" dirty="0">
                <a:solidFill>
                  <a:schemeClr val="tx2"/>
                </a:solidFill>
              </a:rPr>
            </a:br>
            <a:r>
              <a:rPr lang="ru-RU" altLang="ru-RU" sz="2600" dirty="0">
                <a:solidFill>
                  <a:schemeClr val="tx2"/>
                </a:solidFill>
              </a:rPr>
              <a:t>Заболевания в детском коллективе</a:t>
            </a:r>
            <a:r>
              <a:rPr lang="ru-RU" altLang="ru-RU" sz="5400" dirty="0">
                <a:solidFill>
                  <a:schemeClr val="tx2"/>
                </a:solidFill>
              </a:rPr>
              <a:t/>
            </a:r>
            <a:br>
              <a:rPr lang="ru-RU" altLang="ru-RU" sz="5400" dirty="0">
                <a:solidFill>
                  <a:schemeClr val="tx2"/>
                </a:solidFill>
              </a:rPr>
            </a:br>
            <a:endParaRPr lang="ru-RU" altLang="ru-RU" sz="4000" dirty="0">
              <a:solidFill>
                <a:schemeClr val="tx2"/>
              </a:solidFill>
            </a:endParaRPr>
          </a:p>
        </p:txBody>
      </p:sp>
      <p:sp>
        <p:nvSpPr>
          <p:cNvPr id="103430" name="Содержимое 2"/>
          <p:cNvSpPr>
            <a:spLocks/>
          </p:cNvSpPr>
          <p:nvPr/>
        </p:nvSpPr>
        <p:spPr bwMode="auto">
          <a:xfrm>
            <a:off x="0" y="3319463"/>
            <a:ext cx="91440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/>
          <a:lstStyle>
            <a:lvl1pPr marL="155575" indent="-155575" defTabSz="8016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300" b="1" dirty="0"/>
              <a:t>Из-за недостаточности собственной иммунной системы ВИЧ-положительные дети более подвержены детским простудным и инфекционным заболеваниям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2300" b="1" dirty="0"/>
              <a:t>	</a:t>
            </a:r>
          </a:p>
          <a:p>
            <a:pPr eaLnBrk="1" hangingPunct="1"/>
            <a:r>
              <a:rPr lang="ru-RU" altLang="ru-RU" sz="2300" b="1" dirty="0"/>
              <a:t>Другие дети с признаками инфекционных заболеваний могут представлять </a:t>
            </a:r>
            <a:r>
              <a:rPr lang="ru-RU" altLang="ru-RU" sz="2300" b="1" dirty="0">
                <a:solidFill>
                  <a:srgbClr val="CC3300"/>
                </a:solidFill>
              </a:rPr>
              <a:t>реальную опасность </a:t>
            </a:r>
            <a:r>
              <a:rPr lang="ru-RU" altLang="ru-RU" sz="2300" b="1" dirty="0"/>
              <a:t>для ребенка с ВИЧ-инфекцией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19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Содержимое 2"/>
          <p:cNvSpPr>
            <a:spLocks noGrp="1"/>
          </p:cNvSpPr>
          <p:nvPr>
            <p:ph idx="4294967295"/>
          </p:nvPr>
        </p:nvSpPr>
        <p:spPr>
          <a:xfrm>
            <a:off x="755650" y="1484313"/>
            <a:ext cx="7272338" cy="4302125"/>
          </a:xfrm>
        </p:spPr>
        <p:txBody>
          <a:bodyPr lIns="91200" tIns="45600" rIns="91200" bIns="45600">
            <a:normAutofit/>
          </a:bodyPr>
          <a:lstStyle/>
          <a:p>
            <a:pPr marL="155575" indent="-155575" defTabSz="801688" eaLnBrk="1" hangingPunct="1"/>
            <a:endParaRPr lang="ru-RU" altLang="ru-RU" sz="2800" b="1" dirty="0" smtClean="0"/>
          </a:p>
          <a:p>
            <a:pPr marL="0" indent="0" defTabSz="801688" eaLnBrk="1" hangingPunct="1">
              <a:buClr>
                <a:schemeClr val="tx1"/>
              </a:buClr>
              <a:buNone/>
            </a:pPr>
            <a:r>
              <a:rPr lang="ru-RU" altLang="ru-RU" sz="2800" b="1" dirty="0" smtClean="0"/>
              <a:t>Режим питания ВИЧ-положительного ребенка в образовательном учреждении </a:t>
            </a:r>
            <a:r>
              <a:rPr lang="ru-RU" alt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такой же, как и остальных детей</a:t>
            </a:r>
          </a:p>
          <a:p>
            <a:pPr marL="0" indent="0" defTabSz="801688" eaLnBrk="1" hangingPunct="1">
              <a:buClr>
                <a:schemeClr val="tx1"/>
              </a:buClr>
              <a:buNone/>
            </a:pPr>
            <a:r>
              <a:rPr lang="ru-RU" altLang="ru-RU" sz="2800" b="1" dirty="0" smtClean="0">
                <a:solidFill>
                  <a:srgbClr val="CC3300"/>
                </a:solidFill>
              </a:rPr>
              <a:t>Возможно изменение режима для ребенка:</a:t>
            </a:r>
            <a:r>
              <a:rPr lang="ru-RU" alt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altLang="ru-RU" sz="2800" b="1" dirty="0" smtClean="0"/>
              <a:t>прием препаратов связан с пищей</a:t>
            </a:r>
          </a:p>
        </p:txBody>
      </p:sp>
      <p:sp>
        <p:nvSpPr>
          <p:cNvPr id="105475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sp>
        <p:nvSpPr>
          <p:cNvPr id="131076" name="Заголовок 1"/>
          <p:cNvSpPr>
            <a:spLocks/>
          </p:cNvSpPr>
          <p:nvPr/>
        </p:nvSpPr>
        <p:spPr bwMode="auto">
          <a:xfrm>
            <a:off x="2987824" y="836812"/>
            <a:ext cx="2674938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00" tIns="45600" rIns="91200" bIns="45600" anchor="ctr"/>
          <a:lstStyle/>
          <a:p>
            <a:pPr algn="ctr">
              <a:defRPr/>
            </a:pPr>
            <a:r>
              <a:rPr lang="ru-RU" sz="2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Питание</a:t>
            </a:r>
            <a:br>
              <a:rPr lang="ru-RU" sz="2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6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4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Содержимое 2"/>
          <p:cNvSpPr>
            <a:spLocks noGrp="1"/>
          </p:cNvSpPr>
          <p:nvPr>
            <p:ph idx="4294967295"/>
          </p:nvPr>
        </p:nvSpPr>
        <p:spPr>
          <a:xfrm>
            <a:off x="250825" y="1359198"/>
            <a:ext cx="8569325" cy="3509962"/>
          </a:xfrm>
        </p:spPr>
        <p:txBody>
          <a:bodyPr lIns="91200" tIns="45600" rIns="91200" bIns="45600">
            <a:noAutofit/>
          </a:bodyPr>
          <a:lstStyle/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000" b="1" dirty="0" smtClean="0"/>
              <a:t> Дети, живущие с ВИЧ, должны играть, принимать участие в развивающих и обучающих мероприятиях, спортивных играх </a:t>
            </a:r>
            <a:r>
              <a:rPr lang="ru-RU" altLang="ru-RU" sz="2000" b="1" dirty="0" smtClean="0">
                <a:solidFill>
                  <a:schemeClr val="accent2"/>
                </a:solidFill>
              </a:rPr>
              <a:t>вместе с другими детьми!</a:t>
            </a:r>
          </a:p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000" b="1" dirty="0" smtClean="0"/>
              <a:t> Не надо ограничивать участие ребенка с ВИЧ  в играх и занятиях</a:t>
            </a:r>
          </a:p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000" b="1" dirty="0" smtClean="0"/>
              <a:t> Вопрос о посещении ВИЧ-положительным ребенком спортивных занятий и уроков физкультуры решает наблюдающий его врач-педиатр исходя из состояния здоровья ребенка</a:t>
            </a:r>
          </a:p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000" b="1" dirty="0" smtClean="0"/>
              <a:t> Если  ребенок чувствует себя хорошо, </a:t>
            </a:r>
            <a:r>
              <a:rPr lang="ru-RU" altLang="ru-RU" sz="2000" b="1" dirty="0" smtClean="0">
                <a:solidFill>
                  <a:schemeClr val="accent2"/>
                </a:solidFill>
              </a:rPr>
              <a:t>нет никаких ограничений</a:t>
            </a:r>
            <a:r>
              <a:rPr lang="ru-RU" altLang="ru-RU" sz="2000" b="1" dirty="0" smtClean="0"/>
              <a:t> для посещения им спортивных занятий и уроков физкультуры</a:t>
            </a:r>
          </a:p>
        </p:txBody>
      </p:sp>
      <p:sp>
        <p:nvSpPr>
          <p:cNvPr id="106499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sp>
        <p:nvSpPr>
          <p:cNvPr id="135173" name="Заголовок 1"/>
          <p:cNvSpPr>
            <a:spLocks/>
          </p:cNvSpPr>
          <p:nvPr/>
        </p:nvSpPr>
        <p:spPr bwMode="auto">
          <a:xfrm>
            <a:off x="2987824" y="620688"/>
            <a:ext cx="2674938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00" tIns="45600" rIns="91200" bIns="45600" anchor="ctr"/>
          <a:lstStyle/>
          <a:p>
            <a:pPr algn="ctr">
              <a:defRPr/>
            </a:pPr>
            <a:r>
              <a:rPr lang="ru-RU" sz="2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Режим</a:t>
            </a:r>
            <a:br>
              <a:rPr lang="ru-RU" sz="26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6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4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Содержимое 2"/>
          <p:cNvSpPr>
            <a:spLocks noGrp="1"/>
          </p:cNvSpPr>
          <p:nvPr>
            <p:ph idx="4294967295"/>
          </p:nvPr>
        </p:nvSpPr>
        <p:spPr>
          <a:xfrm>
            <a:off x="757238" y="1933575"/>
            <a:ext cx="7343775" cy="3582988"/>
          </a:xfrm>
        </p:spPr>
        <p:txBody>
          <a:bodyPr lIns="91200" tIns="45600" rIns="91200" bIns="45600">
            <a:normAutofit/>
          </a:bodyPr>
          <a:lstStyle/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300" b="1" dirty="0" smtClean="0"/>
              <a:t> Во время занятий спортом в случае травмы </a:t>
            </a:r>
            <a:r>
              <a:rPr lang="ru-RU" altLang="ru-RU" sz="2300" b="1" dirty="0" smtClean="0">
                <a:solidFill>
                  <a:schemeClr val="accent2"/>
                </a:solidFill>
              </a:rPr>
              <a:t>у любого </a:t>
            </a:r>
            <a:r>
              <a:rPr lang="ru-RU" altLang="ru-RU" sz="2300" b="1" dirty="0" err="1" smtClean="0">
                <a:solidFill>
                  <a:schemeClr val="accent2"/>
                </a:solidFill>
              </a:rPr>
              <a:t>ребенка</a:t>
            </a:r>
            <a:r>
              <a:rPr lang="ru-RU" altLang="ru-RU" sz="2300" b="1" dirty="0" smtClean="0"/>
              <a:t> педагог должен действовать в соответствии с универсальными мерами профилактики</a:t>
            </a:r>
          </a:p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endParaRPr lang="ru-RU" altLang="ru-RU" sz="2300" b="1" dirty="0" smtClean="0"/>
          </a:p>
          <a:p>
            <a:pPr marL="155575" indent="-155575" defTabSz="801688" eaLnBrk="1" hangingPunct="1">
              <a:buClr>
                <a:schemeClr val="tx1"/>
              </a:buClr>
              <a:buFont typeface="Arial" charset="0"/>
              <a:buChar char="–"/>
            </a:pPr>
            <a:r>
              <a:rPr lang="ru-RU" altLang="ru-RU" sz="2300" b="1" dirty="0" smtClean="0">
                <a:solidFill>
                  <a:srgbClr val="0099CC"/>
                </a:solidFill>
              </a:rPr>
              <a:t> </a:t>
            </a:r>
            <a:r>
              <a:rPr lang="ru-RU" altLang="ru-RU" sz="2300" b="1" dirty="0" smtClean="0">
                <a:solidFill>
                  <a:schemeClr val="accent2"/>
                </a:solidFill>
              </a:rPr>
              <a:t>Любого </a:t>
            </a:r>
            <a:r>
              <a:rPr lang="ru-RU" altLang="ru-RU" sz="2300" b="1" dirty="0" err="1" smtClean="0">
                <a:solidFill>
                  <a:schemeClr val="accent2"/>
                </a:solidFill>
              </a:rPr>
              <a:t>ребенка</a:t>
            </a:r>
            <a:r>
              <a:rPr lang="ru-RU" altLang="ru-RU" sz="2300" b="1" dirty="0" smtClean="0"/>
              <a:t> с незначительными порезами, ссадинами или ранками можно допускать на урок физкультуры только в том случае, если все травмы кожи у </a:t>
            </a:r>
            <a:r>
              <a:rPr lang="ru-RU" altLang="ru-RU" sz="2300" b="1" dirty="0" err="1" smtClean="0"/>
              <a:t>ребенка</a:t>
            </a:r>
            <a:r>
              <a:rPr lang="ru-RU" altLang="ru-RU" sz="2300" b="1" dirty="0" smtClean="0"/>
              <a:t> соответствующим образом перевязаны или заклеены пластырем</a:t>
            </a:r>
          </a:p>
          <a:p>
            <a:pPr marL="155575" indent="-155575" defTabSz="801688" eaLnBrk="1" hangingPunct="1"/>
            <a:endParaRPr lang="ru-RU" altLang="ru-RU" sz="2300" b="1" dirty="0" smtClean="0"/>
          </a:p>
        </p:txBody>
      </p:sp>
      <p:sp>
        <p:nvSpPr>
          <p:cNvPr id="107523" name="Дата 3"/>
          <p:cNvSpPr txBox="1">
            <a:spLocks noGrp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/>
          </a:p>
        </p:txBody>
      </p:sp>
      <p:sp>
        <p:nvSpPr>
          <p:cNvPr id="107524" name="Заголовок 1"/>
          <p:cNvSpPr>
            <a:spLocks/>
          </p:cNvSpPr>
          <p:nvPr/>
        </p:nvSpPr>
        <p:spPr bwMode="auto">
          <a:xfrm>
            <a:off x="889000" y="1341438"/>
            <a:ext cx="699611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0" tIns="45600" rIns="91200" bIns="45600" anchor="ctr"/>
          <a:lstStyle>
            <a:lvl1pPr defTabSz="8016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spcBef>
                <a:spcPct val="20000"/>
              </a:spcBef>
              <a:buClr>
                <a:schemeClr val="accent1"/>
              </a:buClr>
              <a:buSzPct val="90000"/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600" b="1" dirty="0">
                <a:solidFill>
                  <a:srgbClr val="CC3300"/>
                </a:solidFill>
              </a:rPr>
              <a:t>Соблюдение гигиены</a:t>
            </a:r>
            <a:br>
              <a:rPr lang="ru-RU" altLang="ru-RU" sz="2600" b="1" dirty="0">
                <a:solidFill>
                  <a:srgbClr val="CC3300"/>
                </a:solidFill>
              </a:rPr>
            </a:br>
            <a:endParaRPr lang="ru-RU" altLang="ru-RU" sz="2600" b="1" dirty="0">
              <a:solidFill>
                <a:srgbClr val="CC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2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Кто и почему не верит в вирус?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229600" cy="5805264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СПИД-диссиденты, которые </a:t>
            </a:r>
            <a:r>
              <a:rPr lang="ru-RU" sz="2800" dirty="0"/>
              <a:t>умерли в состоянии и с симптомами, характерными для </a:t>
            </a:r>
            <a:r>
              <a:rPr lang="ru-RU" sz="2800" dirty="0" smtClean="0"/>
              <a:t>СПИДа</a:t>
            </a:r>
          </a:p>
          <a:p>
            <a:pPr lvl="1"/>
            <a:r>
              <a:rPr lang="ru-RU" sz="1900" dirty="0"/>
              <a:t>Кен </a:t>
            </a:r>
            <a:r>
              <a:rPr lang="ru-RU" sz="1900" dirty="0" err="1"/>
              <a:t>Андерлини</a:t>
            </a:r>
            <a:r>
              <a:rPr lang="ru-RU" sz="1900" dirty="0"/>
              <a:t> (</a:t>
            </a:r>
            <a:r>
              <a:rPr lang="ru-RU" sz="1900" dirty="0" err="1"/>
              <a:t>Ken</a:t>
            </a:r>
            <a:r>
              <a:rPr lang="ru-RU" sz="1900" dirty="0"/>
              <a:t> </a:t>
            </a:r>
            <a:r>
              <a:rPr lang="ru-RU" sz="1900" dirty="0" err="1"/>
              <a:t>Anderlini</a:t>
            </a:r>
            <a:r>
              <a:rPr lang="ru-RU" sz="1900" dirty="0"/>
              <a:t>), модератор форума СПИД-диссидентов на MSN - В течение последних двух лет его здоровье стремительно ухудшалось от странного неврологического заболевания, и никто не мог определить его причину  </a:t>
            </a:r>
            <a:r>
              <a:rPr lang="en-US" sz="1900" dirty="0">
                <a:hlinkClick r:id="rId2"/>
              </a:rPr>
              <a:t>Spaces.live.com</a:t>
            </a:r>
            <a:endParaRPr lang="ru-RU" sz="1900" dirty="0"/>
          </a:p>
          <a:p>
            <a:pPr lvl="1"/>
            <a:r>
              <a:rPr lang="ru-RU" sz="1900" dirty="0"/>
              <a:t>Майкл </a:t>
            </a:r>
            <a:r>
              <a:rPr lang="ru-RU" sz="1900" dirty="0" err="1"/>
              <a:t>Белльфаунтейн</a:t>
            </a:r>
            <a:r>
              <a:rPr lang="ru-RU" sz="1900" dirty="0"/>
              <a:t> (</a:t>
            </a:r>
            <a:r>
              <a:rPr lang="en-US" sz="1900" dirty="0"/>
              <a:t>Michael </a:t>
            </a:r>
            <a:r>
              <a:rPr lang="en-US" sz="1900" dirty="0" err="1"/>
              <a:t>Bellefountaine</a:t>
            </a:r>
            <a:r>
              <a:rPr lang="en-US" sz="1900" dirty="0"/>
              <a:t>), </a:t>
            </a:r>
            <a:r>
              <a:rPr lang="ru-RU" sz="1900" dirty="0"/>
              <a:t>член СПИД-диссидентской группы </a:t>
            </a:r>
            <a:r>
              <a:rPr lang="ru-RU" sz="1900" dirty="0" smtClean="0"/>
              <a:t>«</a:t>
            </a:r>
            <a:r>
              <a:rPr lang="en-US" sz="1900" dirty="0" smtClean="0"/>
              <a:t>ACT </a:t>
            </a:r>
            <a:r>
              <a:rPr lang="en-US" sz="1900" dirty="0"/>
              <a:t>UP/San </a:t>
            </a:r>
            <a:r>
              <a:rPr lang="en-US" sz="1900" dirty="0" smtClean="0"/>
              <a:t>Francisco</a:t>
            </a:r>
            <a:r>
              <a:rPr lang="ru-RU" sz="1900" dirty="0" smtClean="0"/>
              <a:t>» </a:t>
            </a:r>
            <a:r>
              <a:rPr lang="ru-RU" sz="1900" dirty="0"/>
              <a:t>умер от внезапной системной инфекции, точная причина которой так и не была определена</a:t>
            </a:r>
            <a:r>
              <a:rPr lang="ru-RU" sz="1900" dirty="0" smtClean="0"/>
              <a:t>". </a:t>
            </a:r>
            <a:r>
              <a:rPr lang="ru-RU" sz="1900" dirty="0" smtClean="0">
                <a:hlinkClick r:id="rId3"/>
              </a:rPr>
              <a:t>Ebar.com</a:t>
            </a:r>
            <a:endParaRPr lang="ru-RU" sz="1900" dirty="0" smtClean="0"/>
          </a:p>
          <a:p>
            <a:pPr lvl="1"/>
            <a:r>
              <a:rPr lang="ru-RU" sz="1900" dirty="0"/>
              <a:t>Келли Джон </a:t>
            </a:r>
            <a:r>
              <a:rPr lang="ru-RU" sz="1900" dirty="0" err="1"/>
              <a:t>Лэндис</a:t>
            </a:r>
            <a:r>
              <a:rPr lang="ru-RU" sz="1900" dirty="0"/>
              <a:t> (</a:t>
            </a:r>
            <a:r>
              <a:rPr lang="en-US" sz="1900" dirty="0"/>
              <a:t>Kelly Jon Landis</a:t>
            </a:r>
            <a:r>
              <a:rPr lang="en-US" sz="1900" dirty="0" smtClean="0"/>
              <a:t>)</a:t>
            </a:r>
            <a:r>
              <a:rPr lang="ru-RU" sz="1900" dirty="0" smtClean="0"/>
              <a:t> </a:t>
            </a:r>
            <a:r>
              <a:rPr lang="ru-RU" sz="1900" dirty="0"/>
              <a:t>Избегал любой обычной медицинской помощи, считая, что здоровый образ жизни и без лекарств защитит его от </a:t>
            </a:r>
            <a:r>
              <a:rPr lang="ru-RU" sz="1900" dirty="0" smtClean="0"/>
              <a:t>заболевания. Страдал от </a:t>
            </a:r>
            <a:r>
              <a:rPr lang="ru-RU" sz="1900" dirty="0" err="1" smtClean="0"/>
              <a:t>лимфомы</a:t>
            </a:r>
            <a:r>
              <a:rPr lang="ru-RU" sz="1900" dirty="0" smtClean="0"/>
              <a:t>. </a:t>
            </a:r>
            <a:r>
              <a:rPr lang="en-US" sz="1900" dirty="0">
                <a:hlinkClick r:id="rId4"/>
              </a:rPr>
              <a:t>Ldsfiles.com</a:t>
            </a:r>
            <a:r>
              <a:rPr lang="en-US" sz="1900" dirty="0"/>
              <a:t> </a:t>
            </a:r>
            <a:endParaRPr lang="ru-RU" sz="1900" dirty="0" smtClean="0"/>
          </a:p>
          <a:p>
            <a:pPr lvl="1"/>
            <a:r>
              <a:rPr lang="ru-RU" sz="1900" dirty="0" smtClean="0"/>
              <a:t>Дэвид </a:t>
            </a:r>
            <a:r>
              <a:rPr lang="ru-RU" sz="1900" dirty="0" err="1"/>
              <a:t>Паскарелли</a:t>
            </a:r>
            <a:r>
              <a:rPr lang="ru-RU" sz="1900" dirty="0"/>
              <a:t> (</a:t>
            </a:r>
            <a:r>
              <a:rPr lang="en-US" sz="1900" dirty="0"/>
              <a:t>David </a:t>
            </a:r>
            <a:r>
              <a:rPr lang="en-US" sz="1900" dirty="0" err="1"/>
              <a:t>Pasquarelli</a:t>
            </a:r>
            <a:r>
              <a:rPr lang="en-US" sz="1900" dirty="0"/>
              <a:t>), </a:t>
            </a:r>
            <a:r>
              <a:rPr lang="ru-RU" sz="1900" dirty="0"/>
              <a:t>лидер группы "</a:t>
            </a:r>
            <a:r>
              <a:rPr lang="en-US" sz="1900" dirty="0"/>
              <a:t>ACT UP/San Francisco </a:t>
            </a:r>
            <a:r>
              <a:rPr lang="en-US" sz="1900" dirty="0" smtClean="0"/>
              <a:t>".</a:t>
            </a:r>
            <a:r>
              <a:rPr lang="ru-RU" sz="1900" dirty="0" smtClean="0"/>
              <a:t>  Страдал ПЦП </a:t>
            </a:r>
            <a:r>
              <a:rPr lang="ru-RU" sz="1900" dirty="0"/>
              <a:t>(</a:t>
            </a:r>
            <a:r>
              <a:rPr lang="ru-RU" sz="1900" dirty="0" err="1"/>
              <a:t>пневмоцистная</a:t>
            </a:r>
            <a:r>
              <a:rPr lang="ru-RU" sz="1900" dirty="0"/>
              <a:t> пневмония), анемия, молочница, менингит, </a:t>
            </a:r>
            <a:r>
              <a:rPr lang="ru-RU" sz="1900" dirty="0" err="1"/>
              <a:t>микобактериальная</a:t>
            </a:r>
            <a:r>
              <a:rPr lang="ru-RU" sz="1900" dirty="0"/>
              <a:t> и диссеминированная </a:t>
            </a:r>
            <a:r>
              <a:rPr lang="ru-RU" sz="1900" dirty="0" err="1"/>
              <a:t>цитомегаловирусная</a:t>
            </a:r>
            <a:r>
              <a:rPr lang="ru-RU" sz="1900" dirty="0"/>
              <a:t> инфекции. Ему </a:t>
            </a:r>
            <a:r>
              <a:rPr lang="ru-RU" sz="1900" dirty="0" smtClean="0"/>
              <a:t>было </a:t>
            </a:r>
            <a:r>
              <a:rPr lang="ru-RU" sz="1900" dirty="0"/>
              <a:t>37</a:t>
            </a:r>
            <a:r>
              <a:rPr lang="ru-RU" sz="1900" dirty="0" smtClean="0"/>
              <a:t>. </a:t>
            </a:r>
            <a:r>
              <a:rPr lang="en-US" sz="1900" dirty="0" smtClean="0">
                <a:hlinkClick r:id="rId5"/>
              </a:rPr>
              <a:t>Davidpasquarelli.com</a:t>
            </a:r>
            <a:endParaRPr lang="ru-RU" sz="1900" dirty="0" smtClean="0"/>
          </a:p>
          <a:p>
            <a:pPr lvl="1"/>
            <a:r>
              <a:rPr lang="ru-RU" sz="1800" dirty="0"/>
              <a:t>Роберт </a:t>
            </a:r>
            <a:r>
              <a:rPr lang="ru-RU" sz="1800" dirty="0" err="1"/>
              <a:t>Джонстон</a:t>
            </a:r>
            <a:r>
              <a:rPr lang="ru-RU" sz="1800" dirty="0"/>
              <a:t> (</a:t>
            </a:r>
            <a:r>
              <a:rPr lang="en-US" sz="1800" dirty="0"/>
              <a:t>Robert Johnston), </a:t>
            </a:r>
            <a:r>
              <a:rPr lang="ru-RU" sz="1800" dirty="0"/>
              <a:t>один из основателей </a:t>
            </a:r>
            <a:r>
              <a:rPr lang="en-US" sz="1800" dirty="0"/>
              <a:t>HEAL </a:t>
            </a:r>
            <a:r>
              <a:rPr lang="ru-RU" sz="1800" dirty="0"/>
              <a:t>Торонто (</a:t>
            </a:r>
            <a:r>
              <a:rPr lang="en-US" sz="1800" dirty="0"/>
              <a:t>Health and Environment Alliance – </a:t>
            </a:r>
            <a:r>
              <a:rPr lang="ru-RU" sz="1800" dirty="0"/>
              <a:t>Альянс здоровья и окружающей среды</a:t>
            </a:r>
            <a:r>
              <a:rPr lang="ru-RU" sz="1800" dirty="0" smtClean="0"/>
              <a:t>). Печеночная недостаточность</a:t>
            </a:r>
          </a:p>
          <a:p>
            <a:pPr lvl="1"/>
            <a:r>
              <a:rPr lang="ru-RU" sz="1800" dirty="0"/>
              <a:t>Хью Кристи (</a:t>
            </a:r>
            <a:r>
              <a:rPr lang="ru-RU" sz="1800" dirty="0" err="1"/>
              <a:t>Huw</a:t>
            </a:r>
            <a:r>
              <a:rPr lang="ru-RU" sz="1800" dirty="0"/>
              <a:t> </a:t>
            </a:r>
            <a:r>
              <a:rPr lang="ru-RU" sz="1800" dirty="0" err="1"/>
              <a:t>Christie</a:t>
            </a:r>
            <a:r>
              <a:rPr lang="ru-RU" sz="1800" dirty="0"/>
              <a:t>) был редактором СПИД-диссидентской бюллетени "</a:t>
            </a:r>
            <a:r>
              <a:rPr lang="ru-RU" sz="1800" dirty="0" err="1"/>
              <a:t>Continuum</a:t>
            </a:r>
            <a:r>
              <a:rPr lang="ru-RU" sz="1800" dirty="0"/>
              <a:t>", деятельность которой "свернулась" со смертью всех редакторов. Она заболел саркомой </a:t>
            </a:r>
            <a:r>
              <a:rPr lang="ru-RU" sz="1800" dirty="0" err="1"/>
              <a:t>Капоши</a:t>
            </a:r>
            <a:endParaRPr lang="ru-RU" sz="1900" dirty="0" smtClean="0"/>
          </a:p>
          <a:p>
            <a:pPr lvl="1"/>
            <a:r>
              <a:rPr lang="ru-RU" sz="1900" dirty="0" smtClean="0"/>
              <a:t>И сотни других</a:t>
            </a:r>
            <a:endParaRPr lang="ru-RU" sz="2000" dirty="0"/>
          </a:p>
          <a:p>
            <a:endParaRPr lang="ru-RU" sz="2200" dirty="0" smtClean="0"/>
          </a:p>
          <a:p>
            <a:pPr lvl="1"/>
            <a:endParaRPr lang="ru-RU" sz="1600" dirty="0"/>
          </a:p>
        </p:txBody>
      </p:sp>
      <p:pic>
        <p:nvPicPr>
          <p:cNvPr id="8194" name="Picture 2" descr="http://www.u-hiv.ru/images/3901/Image/title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3" t="19399" r="33294" b="20601"/>
          <a:stretch/>
        </p:blipFill>
        <p:spPr bwMode="auto">
          <a:xfrm>
            <a:off x="8244408" y="5733256"/>
            <a:ext cx="695134" cy="93955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2431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Почему возможно диссидентство?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5111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Особенности течения заболевания</a:t>
            </a:r>
          </a:p>
          <a:p>
            <a:r>
              <a:rPr lang="ru-RU" dirty="0"/>
              <a:t>Сложность и дороговизна диагностики</a:t>
            </a:r>
          </a:p>
          <a:p>
            <a:r>
              <a:rPr lang="ru-RU" dirty="0" smtClean="0"/>
              <a:t>Фундаментальные основы вирусологии и </a:t>
            </a:r>
            <a:r>
              <a:rPr lang="ru-RU" dirty="0"/>
              <a:t>постулаты Коха</a:t>
            </a:r>
            <a:endParaRPr lang="ru-RU" dirty="0" smtClean="0"/>
          </a:p>
          <a:p>
            <a:r>
              <a:rPr lang="ru-RU" dirty="0" smtClean="0"/>
              <a:t>Терминология</a:t>
            </a:r>
          </a:p>
          <a:p>
            <a:pPr lvl="1"/>
            <a:r>
              <a:rPr lang="ru-RU" dirty="0" smtClean="0"/>
              <a:t>Приобретенные заболевания в результате действий </a:t>
            </a:r>
            <a:r>
              <a:rPr lang="ru-RU" dirty="0"/>
              <a:t>в</a:t>
            </a:r>
            <a:r>
              <a:rPr lang="ru-RU" dirty="0" smtClean="0"/>
              <a:t>ируса</a:t>
            </a:r>
          </a:p>
          <a:p>
            <a:pPr lvl="1"/>
            <a:r>
              <a:rPr lang="ru-RU" dirty="0" smtClean="0"/>
              <a:t>Заболевания, как следствие других заболеваний</a:t>
            </a:r>
          </a:p>
          <a:p>
            <a:pPr lvl="1"/>
            <a:r>
              <a:rPr lang="ru-RU" dirty="0" smtClean="0"/>
              <a:t>Врожденные заболевания</a:t>
            </a:r>
          </a:p>
          <a:p>
            <a:r>
              <a:rPr lang="ru-RU" dirty="0" smtClean="0"/>
              <a:t>Высокая токсичность лекарственных препаратов</a:t>
            </a:r>
          </a:p>
          <a:p>
            <a:r>
              <a:rPr lang="ru-RU" dirty="0" smtClean="0"/>
              <a:t>Ошибки диагностики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619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974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Длительный бессимптомный период. ВИЧ из семейства возбудителей </a:t>
            </a:r>
            <a:r>
              <a:rPr lang="ru-RU" dirty="0"/>
              <a:t>медленных </a:t>
            </a:r>
            <a:r>
              <a:rPr lang="ru-RU" dirty="0" smtClean="0"/>
              <a:t>инфекций, РНК-вирус</a:t>
            </a:r>
          </a:p>
          <a:p>
            <a:r>
              <a:rPr lang="ru-RU" dirty="0" smtClean="0"/>
              <a:t>Сочетание </a:t>
            </a:r>
            <a:r>
              <a:rPr lang="ru-RU" dirty="0"/>
              <a:t>признаков различных </a:t>
            </a:r>
            <a:r>
              <a:rPr lang="ru-RU" dirty="0" smtClean="0"/>
              <a:t>заболеваний</a:t>
            </a:r>
            <a:endParaRPr lang="ru-RU" dirty="0"/>
          </a:p>
          <a:p>
            <a:r>
              <a:rPr lang="ru-RU" dirty="0" smtClean="0"/>
              <a:t>Болезненное </a:t>
            </a:r>
            <a:r>
              <a:rPr lang="ru-RU" dirty="0"/>
              <a:t>состояние на фоне вторичного (приобретенного), а не врожденного грубого нарушения иммунной системы </a:t>
            </a:r>
            <a:r>
              <a:rPr lang="ru-RU" dirty="0" smtClean="0"/>
              <a:t>заболевшего</a:t>
            </a:r>
            <a:endParaRPr lang="ru-RU" dirty="0"/>
          </a:p>
          <a:p>
            <a:r>
              <a:rPr lang="ru-RU" dirty="0" smtClean="0"/>
              <a:t>Клетки иммунной </a:t>
            </a:r>
            <a:r>
              <a:rPr lang="ru-RU" dirty="0"/>
              <a:t>системы человека не способны узнавать чужеродный антиген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728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Триада Коха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чтобы признать микроорганизм возбудителем конкретной болезни, его нужно </a:t>
            </a:r>
            <a:endParaRPr lang="ru-RU" dirty="0" smtClean="0"/>
          </a:p>
          <a:p>
            <a:pPr lvl="1"/>
            <a:r>
              <a:rPr lang="ru-RU" dirty="0" smtClean="0"/>
              <a:t>выделить</a:t>
            </a:r>
            <a:r>
              <a:rPr lang="ru-RU" dirty="0"/>
              <a:t>, </a:t>
            </a:r>
            <a:r>
              <a:rPr lang="ru-RU" dirty="0" smtClean="0"/>
              <a:t>обособить </a:t>
            </a:r>
            <a:r>
              <a:rPr lang="ru-RU" dirty="0"/>
              <a:t>на искусственной питательной среде</a:t>
            </a:r>
            <a:r>
              <a:rPr lang="ru-RU" dirty="0" smtClean="0"/>
              <a:t>,</a:t>
            </a:r>
          </a:p>
          <a:p>
            <a:pPr lvl="1"/>
            <a:r>
              <a:rPr lang="ru-RU" dirty="0" smtClean="0"/>
              <a:t>описать</a:t>
            </a:r>
            <a:r>
              <a:rPr lang="ru-RU" dirty="0"/>
              <a:t>, </a:t>
            </a:r>
            <a:r>
              <a:rPr lang="ru-RU" dirty="0" smtClean="0"/>
              <a:t>изучить </a:t>
            </a:r>
            <a:r>
              <a:rPr lang="ru-RU" dirty="0"/>
              <a:t>свойства </a:t>
            </a:r>
            <a:endParaRPr lang="ru-RU" dirty="0" smtClean="0"/>
          </a:p>
          <a:p>
            <a:pPr lvl="1"/>
            <a:r>
              <a:rPr lang="ru-RU" dirty="0" smtClean="0"/>
              <a:t>и </a:t>
            </a:r>
            <a:r>
              <a:rPr lang="ru-RU" dirty="0"/>
              <a:t>провести эксперимент с заражением. В эксперименте должно возникнуть точно такое же заболевание. </a:t>
            </a:r>
            <a:endParaRPr lang="ru-RU" dirty="0" smtClean="0"/>
          </a:p>
          <a:p>
            <a:r>
              <a:rPr lang="ru-RU" dirty="0" smtClean="0"/>
              <a:t>ВИЧ не растет на питательных средах</a:t>
            </a:r>
          </a:p>
          <a:p>
            <a:r>
              <a:rPr lang="ru-RU" dirty="0" smtClean="0"/>
              <a:t>ВИЧ не может вызывать 100% одинаковые симптомы</a:t>
            </a:r>
            <a:r>
              <a:rPr lang="ru-RU" dirty="0"/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87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Синдром – совокупность симптомов</a:t>
            </a:r>
          </a:p>
          <a:p>
            <a:r>
              <a:rPr lang="ru-RU" dirty="0" smtClean="0"/>
              <a:t>Приобретенного – в течение жизни</a:t>
            </a:r>
          </a:p>
          <a:p>
            <a:r>
              <a:rPr lang="ru-RU" dirty="0" smtClean="0"/>
              <a:t>Иммунодефицита – состояние, при котором есть признаки нарушения работы иммунитета</a:t>
            </a:r>
          </a:p>
          <a:p>
            <a:pPr lvl="1"/>
            <a:r>
              <a:rPr lang="ru-RU" dirty="0" smtClean="0"/>
              <a:t>Причины нарушения иммунного звена – РАЗНЫЕ</a:t>
            </a:r>
          </a:p>
          <a:p>
            <a:pPr lvl="1"/>
            <a:r>
              <a:rPr lang="ru-RU" dirty="0" smtClean="0"/>
              <a:t>При этом состояние может иметь схожую клиническую картину</a:t>
            </a:r>
          </a:p>
          <a:p>
            <a:r>
              <a:rPr lang="ru-RU" dirty="0" smtClean="0"/>
              <a:t>Умирают ли от СПИДа? –ДА. Как? от СПИД-индикаторных заболеваний. </a:t>
            </a:r>
          </a:p>
          <a:p>
            <a:r>
              <a:rPr lang="ru-RU" dirty="0" smtClean="0"/>
              <a:t>Умирают от ВИЧ? – НЕТ. Гибнут от оппортунистических заболеваний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772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Начало формирования навыков</a:t>
            </a:r>
            <a:br>
              <a:rPr lang="ru-RU" sz="4000" dirty="0" smtClean="0"/>
            </a:br>
            <a:r>
              <a:rPr lang="ru-RU" sz="4000" dirty="0" smtClean="0"/>
              <a:t>безопасного поведения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Формирование навыков </a:t>
            </a:r>
            <a:r>
              <a:rPr lang="ru-RU" dirty="0"/>
              <a:t>должно начинаться </a:t>
            </a:r>
            <a:r>
              <a:rPr lang="ru-RU" dirty="0" smtClean="0"/>
              <a:t>до появления полового влечения (до пробуждения либидо)</a:t>
            </a:r>
          </a:p>
          <a:p>
            <a:r>
              <a:rPr lang="ru-RU" dirty="0" smtClean="0"/>
              <a:t>Половое </a:t>
            </a:r>
            <a:r>
              <a:rPr lang="ru-RU" dirty="0"/>
              <a:t>влечение является начальным этапом осознания сексуальных </a:t>
            </a:r>
            <a:r>
              <a:rPr lang="ru-RU" dirty="0" smtClean="0"/>
              <a:t>потребностей</a:t>
            </a:r>
          </a:p>
          <a:p>
            <a:r>
              <a:rPr lang="ru-RU" dirty="0" smtClean="0"/>
              <a:t>Интерес к интимной жизни служит отправной точкой для интереса к проблемам интимного здоровья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628053"/>
            <a:ext cx="2267743" cy="222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6192"/>
            <a:ext cx="2123728" cy="10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9653">
        <p14:switch dir="r"/>
      </p:transition>
    </mc:Choice>
    <mc:Fallback xmlns="">
      <p:transition spd="slow" advTm="96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Правила безопасности</a:t>
            </a:r>
            <a:endParaRPr lang="ru-RU" dirty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107950" y="1600200"/>
            <a:ext cx="903605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8000" dirty="0" smtClean="0"/>
              <a:t>А</a:t>
            </a:r>
            <a:r>
              <a:rPr lang="ru-RU" altLang="ru-RU" dirty="0" smtClean="0"/>
              <a:t> – </a:t>
            </a:r>
            <a:r>
              <a:rPr lang="ru-RU" altLang="ru-RU" dirty="0" err="1" smtClean="0"/>
              <a:t>abstinence</a:t>
            </a:r>
            <a:r>
              <a:rPr lang="ru-RU" altLang="ru-RU" dirty="0" smtClean="0"/>
              <a:t> – </a:t>
            </a:r>
            <a:r>
              <a:rPr lang="ru-RU" altLang="ru-RU" sz="3600" dirty="0" smtClean="0"/>
              <a:t>воздержание до брака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8000" dirty="0" smtClean="0"/>
              <a:t>В </a:t>
            </a:r>
            <a:r>
              <a:rPr lang="ru-RU" altLang="ru-RU" dirty="0" smtClean="0"/>
              <a:t>–  </a:t>
            </a:r>
            <a:r>
              <a:rPr lang="en-US" altLang="ru-RU" dirty="0" smtClean="0"/>
              <a:t>be faithful – </a:t>
            </a:r>
            <a:r>
              <a:rPr lang="ru-RU" altLang="ru-RU" sz="3600" dirty="0" smtClean="0"/>
              <a:t>верность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8000" dirty="0" smtClean="0"/>
              <a:t>С</a:t>
            </a:r>
            <a:r>
              <a:rPr lang="ru-RU" altLang="ru-RU" dirty="0" smtClean="0"/>
              <a:t> – </a:t>
            </a:r>
            <a:r>
              <a:rPr lang="en-US" altLang="ru-RU" dirty="0" smtClean="0"/>
              <a:t>condoms – </a:t>
            </a:r>
            <a:r>
              <a:rPr lang="ru-RU" altLang="ru-RU" sz="3600" dirty="0" smtClean="0"/>
              <a:t>использование презервативов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7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mtClean="0"/>
              <a:t>Реализация во времени - поводы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altLang="ru-RU" dirty="0" smtClean="0"/>
              <a:t>1 квартал – февраль –март</a:t>
            </a:r>
          </a:p>
          <a:p>
            <a:r>
              <a:rPr lang="ru-RU" altLang="ru-RU" dirty="0" smtClean="0"/>
              <a:t>2 квартал – май и июль</a:t>
            </a:r>
          </a:p>
          <a:p>
            <a:endParaRPr lang="ru-RU" altLang="ru-RU" dirty="0" smtClean="0"/>
          </a:p>
          <a:p>
            <a:endParaRPr lang="ru-RU" altLang="ru-RU" dirty="0" smtClean="0"/>
          </a:p>
          <a:p>
            <a:r>
              <a:rPr lang="ru-RU" altLang="ru-RU" dirty="0" smtClean="0"/>
              <a:t>3 квартал – сентябрь</a:t>
            </a:r>
          </a:p>
          <a:p>
            <a:r>
              <a:rPr lang="ru-RU" altLang="ru-RU" dirty="0" smtClean="0"/>
              <a:t>4 квартал – ноябрь декабрь</a:t>
            </a:r>
          </a:p>
          <a:p>
            <a:endParaRPr lang="ru-RU" altLang="ru-RU" dirty="0" smtClean="0"/>
          </a:p>
        </p:txBody>
      </p:sp>
      <p:sp>
        <p:nvSpPr>
          <p:cNvPr id="12292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495800" cy="4525963"/>
          </a:xfrm>
        </p:spPr>
        <p:txBody>
          <a:bodyPr>
            <a:normAutofit lnSpcReduction="10000"/>
          </a:bodyPr>
          <a:lstStyle/>
          <a:p>
            <a:r>
              <a:rPr lang="ru-RU" altLang="ru-RU" smtClean="0"/>
              <a:t>День влюбленных</a:t>
            </a:r>
          </a:p>
          <a:p>
            <a:r>
              <a:rPr lang="ru-RU" altLang="ru-RU" smtClean="0"/>
              <a:t>23 февраля и 8 марта</a:t>
            </a:r>
          </a:p>
          <a:p>
            <a:r>
              <a:rPr lang="ru-RU" altLang="ru-RU" smtClean="0"/>
              <a:t>День памяти умерших от СПИДа</a:t>
            </a:r>
          </a:p>
          <a:p>
            <a:r>
              <a:rPr lang="ru-RU" altLang="ru-RU" smtClean="0"/>
              <a:t>Летние отпуска</a:t>
            </a:r>
          </a:p>
          <a:p>
            <a:r>
              <a:rPr lang="ru-RU" altLang="ru-RU" smtClean="0"/>
              <a:t>День семьи, любви и верности</a:t>
            </a:r>
          </a:p>
          <a:p>
            <a:r>
              <a:rPr lang="ru-RU" altLang="ru-RU" smtClean="0"/>
              <a:t>День контрацепции</a:t>
            </a:r>
          </a:p>
          <a:p>
            <a:r>
              <a:rPr lang="ru-RU" altLang="ru-RU" smtClean="0"/>
              <a:t>ЕНТ, День борьбы со СПИДом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6381328"/>
            <a:ext cx="769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Интернет-порталы,  рассылки в адреса предприятий, плакаты, объявления…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2376264" cy="118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9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yg-epid.com/uploads/posts/1310384449_poster_basic_facts_about_hiv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3" t="16611" r="50268" b="68589"/>
          <a:stretch/>
        </p:blipFill>
        <p:spPr bwMode="auto">
          <a:xfrm flipH="1">
            <a:off x="5868144" y="4046319"/>
            <a:ext cx="3070364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gyg-epid.com/uploads/posts/1310384449_poster_basic_facts_about_hiv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95" t="16611" r="5249" b="68589"/>
          <a:stretch/>
        </p:blipFill>
        <p:spPr bwMode="auto">
          <a:xfrm>
            <a:off x="2709342" y="3494127"/>
            <a:ext cx="2726754" cy="339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gyg-epid.com/uploads/posts/1310384449_poster_basic_facts_about_hiv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" t="16611" r="74372" b="68589"/>
          <a:stretch/>
        </p:blipFill>
        <p:spPr bwMode="auto">
          <a:xfrm>
            <a:off x="4427984" y="548680"/>
            <a:ext cx="27622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yg-epid.com/uploads/posts/1310384449_poster_basic_facts_about_hiv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3" t="16611" r="25363" b="68589"/>
          <a:stretch/>
        </p:blipFill>
        <p:spPr bwMode="auto">
          <a:xfrm flipH="1">
            <a:off x="348484" y="1196752"/>
            <a:ext cx="2905049" cy="267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5791200" cy="1371600"/>
          </a:xfrm>
        </p:spPr>
        <p:txBody>
          <a:bodyPr/>
          <a:lstStyle/>
          <a:p>
            <a:r>
              <a:rPr lang="ru-RU" dirty="0" smtClean="0"/>
              <a:t>ВИЧ передается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86508" y="6525344"/>
            <a:ext cx="3429000" cy="283845"/>
          </a:xfrm>
        </p:spPr>
        <p:txBody>
          <a:bodyPr/>
          <a:lstStyle/>
          <a:p>
            <a:r>
              <a:rPr lang="ru-RU" dirty="0" smtClean="0"/>
              <a:t>Люби сердцем, но думай головой!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350" y="-161671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0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398768" cy="1371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36600"/>
                </a:solidFill>
              </a:rPr>
              <a:t>Невозможно заразиться ВИЧ, если Вы вместе пользуетесь</a:t>
            </a:r>
            <a:endParaRPr lang="ru-RU" dirty="0">
              <a:solidFill>
                <a:srgbClr val="336600"/>
              </a:solidFill>
            </a:endParaRPr>
          </a:p>
        </p:txBody>
      </p:sp>
      <p:pic>
        <p:nvPicPr>
          <p:cNvPr id="8194" name="Picture 2" descr="http://okeydoc.ru/wp-content/uploads/2016/02/img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0" b="2411"/>
          <a:stretch/>
        </p:blipFill>
        <p:spPr bwMode="auto">
          <a:xfrm>
            <a:off x="467544" y="1845012"/>
            <a:ext cx="8136904" cy="475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Люби сердцем, но думай головой!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29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385" y="1673763"/>
            <a:ext cx="8229600" cy="1285603"/>
          </a:xfrm>
        </p:spPr>
        <p:txBody>
          <a:bodyPr>
            <a:normAutofit/>
          </a:bodyPr>
          <a:lstStyle/>
          <a:p>
            <a:r>
              <a:rPr lang="ru-RU" sz="1600" dirty="0" err="1"/>
              <a:t>Ануфрий</a:t>
            </a:r>
            <a:r>
              <a:rPr lang="ru-RU" sz="1600" dirty="0"/>
              <a:t> решил, что непременно должен сделать себе татуировку. Выбирая в интернете подходящий салон, он случайно наткнулся на информацию о том, что при нанесении тату можно заразиться ВИЧ или гепатитом. Как </a:t>
            </a:r>
            <a:r>
              <a:rPr lang="ru-RU" sz="1600" dirty="0" err="1"/>
              <a:t>Ануфрию</a:t>
            </a:r>
            <a:r>
              <a:rPr lang="ru-RU" sz="1600" dirty="0"/>
              <a:t> сохранить </a:t>
            </a:r>
            <a:r>
              <a:rPr lang="ru-RU" sz="1600" dirty="0" err="1"/>
              <a:t>свое</a:t>
            </a:r>
            <a:r>
              <a:rPr lang="ru-RU" sz="1600" dirty="0"/>
              <a:t> здоровье, если он все же решится нанести татуировку?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2385" y="3068960"/>
            <a:ext cx="8229600" cy="134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Фома не любитель драк, но, все же, возвращаясь поздно вечером домой, заступился за девушку и подрался с парой хулиганов. Было много крови, но когда приехали полицейские все быстро разбежались. Дома, когда Фома обрабатывал и заклеивал раны пластырем, по ТВ шла передача о ВИЧ-инфекции. Молодой человек услышал, что контакт с кровью - это всегда высокий риск заражения ВИЧ-инфекций. Он задумался, а вдруг и он мог заразиться ВИЧ во время драки?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42385" y="4941168"/>
            <a:ext cx="8229600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Анфисе назначили курс инъекций (уколов). Каждый день она ходила в поликлинику в процедурный кабинет в одно и то же время. С кем-то она встречалась каждый день, кто-то был новенький. Заходя в кабинет, Анфиса готовилась к инъекции и не обращала внимания, что делает медсестра. Но однажды на форуме собеседники подняли тему заражения ВИЧ в лечебных учреждениях. Оказывается, такие случаи бывают. Анфиса очень испугалась, ведь поток пациентов был очень большой, а вдруг у неё тоже был риск заразиться ВИЧ?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2385" y="0"/>
            <a:ext cx="8229600" cy="1594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В общежитии Митрофан случайно перепутал свою зубную </a:t>
            </a:r>
            <a:r>
              <a:rPr lang="ru-RU" sz="1600" dirty="0" err="1"/>
              <a:t>щетку</a:t>
            </a:r>
            <a:r>
              <a:rPr lang="ru-RU" sz="1600" dirty="0"/>
              <a:t> с зубной </a:t>
            </a:r>
            <a:r>
              <a:rPr lang="ru-RU" sz="1600" dirty="0" err="1"/>
              <a:t>щеткой</a:t>
            </a:r>
            <a:r>
              <a:rPr lang="ru-RU" sz="1600" dirty="0"/>
              <a:t> соседа по комнате. Про его соседа ходили слухи, что недавно он прошёл тест на ВИЧ и вроде бы он даже положительный. Митрофан испугался. Вдруг у соседа во рту есть раны или кровоточат десны…</a:t>
            </a:r>
          </a:p>
          <a:p>
            <a:pPr marL="355600" indent="0">
              <a:buFont typeface="Arial" panose="020B0604020202020204" pitchFamily="34" charset="0"/>
              <a:buNone/>
            </a:pPr>
            <a:r>
              <a:rPr lang="ru-RU" sz="1600" dirty="0"/>
              <a:t>Есть ли у Митрофана риск заражения ВИЧ-инфекцией, если он почистил зубы чужой зубной </a:t>
            </a:r>
            <a:r>
              <a:rPr lang="ru-RU" sz="1600" dirty="0" err="1"/>
              <a:t>щеткой</a:t>
            </a:r>
            <a:r>
              <a:rPr lang="ru-RU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821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Обучение – начало формирования навыка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Специалистов</a:t>
            </a:r>
          </a:p>
          <a:p>
            <a:r>
              <a:rPr lang="ru-RU" dirty="0" err="1" smtClean="0"/>
              <a:t>Волонтеров</a:t>
            </a:r>
            <a:endParaRPr lang="ru-RU" dirty="0" smtClean="0"/>
          </a:p>
          <a:p>
            <a:r>
              <a:rPr lang="ru-RU" dirty="0" smtClean="0"/>
              <a:t>Всех желающих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5259957"/>
            <a:ext cx="4038600" cy="1598043"/>
          </a:xfrm>
        </p:spPr>
        <p:txBody>
          <a:bodyPr/>
          <a:lstStyle/>
          <a:p>
            <a:r>
              <a:rPr lang="ru-RU" dirty="0" smtClean="0"/>
              <a:t>Беседы, игры, тренинги, спектакли и многое другое….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40768"/>
            <a:ext cx="3217284" cy="24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326" y="3153176"/>
            <a:ext cx="2809043" cy="210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81128"/>
            <a:ext cx="2809043" cy="210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15791"/>
            <a:ext cx="1658022" cy="1243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37549"/>
            <a:ext cx="1834381" cy="137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841" y="1618647"/>
            <a:ext cx="1824434" cy="136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759602" cy="75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68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равный-равному</a:t>
            </a: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Горизонтальный</a:t>
            </a:r>
          </a:p>
          <a:p>
            <a:r>
              <a:rPr lang="ru-RU" dirty="0" smtClean="0"/>
              <a:t>Диалоговый</a:t>
            </a:r>
          </a:p>
          <a:p>
            <a:r>
              <a:rPr lang="ru-RU" dirty="0" smtClean="0"/>
              <a:t>Участие целевой аудитории</a:t>
            </a:r>
          </a:p>
          <a:p>
            <a:r>
              <a:rPr lang="ru-RU" dirty="0" smtClean="0"/>
              <a:t>Равноправный</a:t>
            </a:r>
          </a:p>
          <a:p>
            <a:r>
              <a:rPr lang="ru-RU" dirty="0" smtClean="0"/>
              <a:t>Адекватен имеющимся запросам</a:t>
            </a:r>
          </a:p>
          <a:p>
            <a:r>
              <a:rPr lang="ru-RU" dirty="0" smtClean="0"/>
              <a:t>Служит для подражания (в случае значимого лидера – образец поведения)</a:t>
            </a:r>
          </a:p>
          <a:p>
            <a:r>
              <a:rPr lang="ru-RU" dirty="0" smtClean="0"/>
              <a:t>Взаимный обмен социальным опытом</a:t>
            </a:r>
          </a:p>
          <a:p>
            <a:r>
              <a:rPr lang="ru-RU" dirty="0" smtClean="0"/>
              <a:t>Общие языковые формы, смыслы, установки, способы общения, манеры поведения, характерные для конкретных ситуаций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31"/>
          <a:stretch/>
        </p:blipFill>
        <p:spPr bwMode="auto">
          <a:xfrm>
            <a:off x="6372200" y="1138746"/>
            <a:ext cx="2160613" cy="237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0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ru-RU" dirty="0" smtClean="0"/>
              <a:t>Поддержка и сопровождение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082088" cy="59492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Создание и </a:t>
            </a:r>
            <a:r>
              <a:rPr lang="ru-RU" dirty="0"/>
              <a:t>развитие поддерживающих факторов окружающей </a:t>
            </a:r>
            <a:r>
              <a:rPr lang="ru-RU" dirty="0" smtClean="0"/>
              <a:t>среды</a:t>
            </a:r>
          </a:p>
          <a:p>
            <a:pPr lvl="1"/>
            <a:r>
              <a:rPr lang="ru-RU" dirty="0" smtClean="0"/>
              <a:t>Регулярное, повторяющееся информирование</a:t>
            </a:r>
          </a:p>
          <a:p>
            <a:pPr lvl="1"/>
            <a:r>
              <a:rPr lang="ru-RU" dirty="0" smtClean="0"/>
              <a:t>Разнообразие форм информирования</a:t>
            </a:r>
          </a:p>
          <a:p>
            <a:pPr lvl="1"/>
            <a:r>
              <a:rPr lang="ru-RU" dirty="0" smtClean="0"/>
              <a:t>Вовлечение в активной форме в процесс профилактики подростков и молодежи</a:t>
            </a:r>
          </a:p>
          <a:p>
            <a:pPr lvl="1"/>
            <a:r>
              <a:rPr lang="ru-RU" dirty="0" smtClean="0"/>
              <a:t>Привлечение разных специалистов, в том числе волонтеров</a:t>
            </a:r>
            <a:endParaRPr lang="ru-RU" dirty="0"/>
          </a:p>
          <a:p>
            <a:pPr lvl="1"/>
            <a:r>
              <a:rPr lang="ru-RU" dirty="0" smtClean="0"/>
              <a:t>Одинаковое отношение </a:t>
            </a:r>
            <a:br>
              <a:rPr lang="ru-RU" dirty="0" smtClean="0"/>
            </a:br>
            <a:r>
              <a:rPr lang="ru-RU" dirty="0" smtClean="0"/>
              <a:t>всех руководителей </a:t>
            </a:r>
            <a:br>
              <a:rPr lang="ru-RU" dirty="0" smtClean="0"/>
            </a:br>
            <a:r>
              <a:rPr lang="ru-RU" dirty="0" smtClean="0"/>
              <a:t>процесса обучения к </a:t>
            </a:r>
            <a:br>
              <a:rPr lang="ru-RU" dirty="0" smtClean="0"/>
            </a:br>
            <a:r>
              <a:rPr lang="ru-RU" dirty="0" smtClean="0"/>
              <a:t>проблеме</a:t>
            </a:r>
          </a:p>
          <a:p>
            <a:pPr lvl="1"/>
            <a:r>
              <a:rPr lang="ru-RU" dirty="0" smtClean="0"/>
              <a:t>Назначение лиц, </a:t>
            </a:r>
            <a:br>
              <a:rPr lang="ru-RU" dirty="0" smtClean="0"/>
            </a:br>
            <a:r>
              <a:rPr lang="ru-RU" dirty="0" smtClean="0"/>
              <a:t>к которым подросток </a:t>
            </a:r>
            <a:br>
              <a:rPr lang="ru-RU" dirty="0" smtClean="0"/>
            </a:br>
            <a:r>
              <a:rPr lang="ru-RU" dirty="0" smtClean="0"/>
              <a:t>может обратиться на </a:t>
            </a:r>
            <a:br>
              <a:rPr lang="ru-RU" dirty="0" smtClean="0"/>
            </a:br>
            <a:r>
              <a:rPr lang="ru-RU" dirty="0" smtClean="0"/>
              <a:t>индивидуальные </a:t>
            </a:r>
            <a:br>
              <a:rPr lang="ru-RU" dirty="0" smtClean="0"/>
            </a:br>
            <a:r>
              <a:rPr lang="ru-RU" dirty="0" smtClean="0"/>
              <a:t>консультации по </a:t>
            </a:r>
            <a:br>
              <a:rPr lang="ru-RU" dirty="0" smtClean="0"/>
            </a:br>
            <a:r>
              <a:rPr lang="ru-RU" dirty="0" smtClean="0"/>
              <a:t>вопросам РЗ, ВИЧ, ИППП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501008"/>
            <a:ext cx="4983589" cy="339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759602" cy="75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9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69988"/>
            <a:ext cx="88392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Сомнения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целесообразности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обучения вопросам предупреждения заражения ВИЧ в общеобразовательных учреждениях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Опасения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относительно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провокации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более рискованного поведения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Противоречия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между концепцией обучения менее опасному в плане заражения ВИЧ поведению и морально-этическим представлениями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Влияние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религиозных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общественных (неправительственных) организаций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Отсутствие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единой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педагогической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концепции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предупреждению ВИЧ инфекции среди учащихся. 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Влияние общих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тенденций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общественного </a:t>
            </a:r>
            <a:r>
              <a:rPr lang="ru-RU" sz="2400" dirty="0" smtClean="0">
                <a:solidFill>
                  <a:srgbClr val="CC0066"/>
                </a:solidFill>
                <a:latin typeface="Arial" pitchFamily="34" charset="0"/>
                <a:cs typeface="Arial" pitchFamily="34" charset="0"/>
              </a:rPr>
              <a:t>развития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Препятствия в обучении</a:t>
            </a:r>
            <a:endParaRPr lang="ru-RU" sz="32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585808"/>
            <a:ext cx="2555776" cy="12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8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Важен баланс</a:t>
            </a:r>
            <a:endParaRPr lang="ru-RU" sz="32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Излишняя убежденность в безопасности</a:t>
            </a:r>
          </a:p>
          <a:p>
            <a:r>
              <a:rPr lang="ru-RU" dirty="0" smtClean="0"/>
              <a:t>Отсутствие ощущения опасности заболевания</a:t>
            </a:r>
            <a:endParaRPr lang="ru-RU" dirty="0"/>
          </a:p>
          <a:p>
            <a:r>
              <a:rPr lang="ru-RU" dirty="0" smtClean="0"/>
              <a:t>Убежденность в том, что ВИЧ – миф, ЗППП – лечатся и не опасны для здоровья</a:t>
            </a:r>
          </a:p>
          <a:p>
            <a:r>
              <a:rPr lang="ru-RU" dirty="0" smtClean="0"/>
              <a:t>Формирование излишнего страха перед ВИЧ-инфекцией, ИППП</a:t>
            </a:r>
          </a:p>
          <a:p>
            <a:r>
              <a:rPr lang="ru-RU" dirty="0" smtClean="0"/>
              <a:t>Высокий уровень дискриминации ЛЖВС</a:t>
            </a:r>
          </a:p>
          <a:p>
            <a:r>
              <a:rPr lang="ru-RU" dirty="0" smtClean="0"/>
              <a:t>Отрицание существования проблемы для себя (закрывается от информации) – я не живу половой жизнью, не употребляю наркотики…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87" y="-2554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962787" cy="22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 профилактике ВИЧ избегайте: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987" y="1412776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Ярко выраженных негативных оценок к людям из групп риска, ЛЖВ, заразившихся тем или иным путем: вы не можете знать судьбу каждого подростка и историю его семьи</a:t>
            </a:r>
          </a:p>
          <a:p>
            <a:r>
              <a:rPr lang="ru-RU" dirty="0" smtClean="0"/>
              <a:t>Преувеличения риска в ситуациях, где его нет – передача ВИЧ через зубные щетки</a:t>
            </a:r>
          </a:p>
          <a:p>
            <a:pPr marL="0" indent="0" algn="ctr">
              <a:buNone/>
            </a:pPr>
            <a:r>
              <a:rPr lang="ru-RU" b="1" dirty="0" smtClean="0"/>
              <a:t>Не распространяйте мифы – укус комара, укол иглой в транспорте, </a:t>
            </a:r>
            <a:br>
              <a:rPr lang="ru-RU" b="1" dirty="0" smtClean="0"/>
            </a:br>
            <a:r>
              <a:rPr lang="ru-RU" b="1" dirty="0" smtClean="0"/>
              <a:t>укус ЛЖВС…</a:t>
            </a:r>
            <a:endParaRPr lang="ru-RU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62749"/>
            <a:ext cx="2520280" cy="189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759602" cy="75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5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нужно говорить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ИППП?</a:t>
            </a:r>
            <a:endParaRPr lang="ru-RU" sz="36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Объект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 altLang="ru-RU" dirty="0" smtClean="0"/>
              <a:t>Достоверно, объективно, основываясь на фактах</a:t>
            </a:r>
          </a:p>
          <a:p>
            <a:pPr eaLnBrk="1" hangingPunct="1"/>
            <a:r>
              <a:rPr lang="ru-RU" altLang="ru-RU" dirty="0" smtClean="0"/>
              <a:t>Нейтрально по отношению к получателю</a:t>
            </a:r>
          </a:p>
          <a:p>
            <a:pPr eaLnBrk="1" hangingPunct="1"/>
            <a:r>
              <a:rPr lang="ru-RU" altLang="ru-RU" dirty="0" smtClean="0"/>
              <a:t>Толерантно к группам риска</a:t>
            </a:r>
          </a:p>
          <a:p>
            <a:pPr eaLnBrk="1" hangingPunct="1"/>
            <a:r>
              <a:rPr lang="ru-RU" altLang="ru-RU" dirty="0" smtClean="0"/>
              <a:t>Адекватно полу, возрасту, культурным и нравственным ценностям, религиозным верованиям</a:t>
            </a:r>
          </a:p>
          <a:p>
            <a:pPr eaLnBrk="1" hangingPunct="1"/>
            <a:r>
              <a:rPr lang="ru-RU" altLang="ru-RU" dirty="0" smtClean="0"/>
              <a:t>В соответствии с законом – не нарушая прав и свобод человека, в </a:t>
            </a:r>
            <a:r>
              <a:rPr lang="ru-RU" altLang="ru-RU" dirty="0" err="1" smtClean="0"/>
              <a:t>т.ч</a:t>
            </a:r>
            <a:r>
              <a:rPr lang="ru-RU" altLang="ru-RU" dirty="0" smtClean="0"/>
              <a:t>. на информацию – </a:t>
            </a:r>
            <a:r>
              <a:rPr lang="ru-RU" altLang="ru-RU" u="sng" dirty="0" smtClean="0"/>
              <a:t>информированное согласие родителей на получение детьми информации о ВИЧ-инфекции сверх школьной программы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24340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0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Правовой компонент </a:t>
            </a:r>
            <a:r>
              <a:rPr lang="ru-RU" dirty="0" smtClean="0"/>
              <a:t>профилактической работы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Профилактика ВИЧ среди молодежи: </a:t>
            </a:r>
            <a:r>
              <a:rPr lang="ru-RU" sz="2800" dirty="0" smtClean="0"/>
              <a:t>Дискриминация</a:t>
            </a:r>
            <a:r>
              <a:rPr lang="ru-RU" dirty="0" smtClean="0"/>
              <a:t>. Стигма. Право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272185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6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/>
              <a:t>Федеральный закон от 30 марта 1995 г. N 38-ФЗ "О предупреждении распространения в Российской Федерации заболевания, вызываемого вирусом иммунодефицита человека (ВИЧ-инфекции</a:t>
            </a:r>
            <a:r>
              <a:rPr lang="ru-RU" sz="2800" b="1" dirty="0" smtClean="0"/>
              <a:t>)"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 smtClean="0"/>
              <a:t>Статья </a:t>
            </a:r>
            <a:r>
              <a:rPr lang="ru-RU" b="1" dirty="0"/>
              <a:t>4. Гарантии государства</a:t>
            </a:r>
          </a:p>
          <a:p>
            <a:r>
              <a:rPr lang="ru-RU" b="1" dirty="0"/>
              <a:t> </a:t>
            </a:r>
            <a:r>
              <a:rPr lang="ru-RU" b="1" dirty="0" smtClean="0"/>
              <a:t>1</a:t>
            </a:r>
            <a:r>
              <a:rPr lang="ru-RU" b="1" dirty="0"/>
              <a:t>. Государством гарантируются:</a:t>
            </a:r>
          </a:p>
          <a:p>
            <a:r>
              <a:rPr lang="ru-RU" b="1" dirty="0"/>
              <a:t>регулярное информирование населения, в том числе через средства массовой информации, о доступных мерах профилактики </a:t>
            </a:r>
            <a:r>
              <a:rPr lang="ru-RU" b="1" dirty="0">
                <a:hlinkClick r:id="rId2"/>
              </a:rPr>
              <a:t>ВИЧ-инфекции</a:t>
            </a:r>
            <a:r>
              <a:rPr lang="ru-RU" b="1" dirty="0" smtClean="0"/>
              <a:t>;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0947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18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Санитарно-эпидемиологические </a:t>
            </a:r>
            <a:r>
              <a:rPr lang="ru-RU" b="1" dirty="0" smtClean="0"/>
              <a:t>правила СП </a:t>
            </a:r>
            <a:r>
              <a:rPr lang="ru-RU" b="1" dirty="0"/>
              <a:t>3.1.5.2826-10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«Профилактика ВИЧ-инфекции»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 smtClean="0"/>
              <a:t>9.6</a:t>
            </a:r>
            <a:r>
              <a:rPr lang="ru-RU" b="1" dirty="0"/>
              <a:t>. Учебные программы образовательных учреждений (муниципальные образовательные учреждения, высшие учебные заведения, средние специальные учебные заведения, учреждения начальной профессиональной подготовки, профессиональные училища) должны включать вопросы профилактики </a:t>
            </a:r>
            <a:r>
              <a:rPr lang="ru-RU" b="1" dirty="0" smtClean="0"/>
              <a:t>ВИЧ-инфекции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77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15405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Формирование в школе навыков предупреждения заражения ВИЧ решает стратегическую задачу предупреждения распространения ВИЧ среди населения </a:t>
            </a:r>
            <a:r>
              <a:rPr lang="ru-RU" dirty="0" smtClean="0"/>
              <a:t>России</a:t>
            </a:r>
          </a:p>
          <a:p>
            <a:r>
              <a:rPr lang="ru-RU" dirty="0" smtClean="0"/>
              <a:t>Цель - создание </a:t>
            </a:r>
            <a:r>
              <a:rPr lang="ru-RU" dirty="0"/>
              <a:t>у молодого человека мотивации на самостоятельный и осознанный выбор поведения, препятствующего риску заражения ВИЧ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3212" y="600133"/>
            <a:ext cx="85042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3600" kern="120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«Профилактика инфекционных болезней Профилактика заражения ВИЧ. </a:t>
            </a:r>
            <a:br>
              <a:rPr lang="ru-RU" sz="3200" dirty="0" smtClean="0"/>
            </a:br>
            <a:r>
              <a:rPr lang="ru-RU" sz="3200" dirty="0" smtClean="0"/>
              <a:t>Методические рекомендации»</a:t>
            </a:r>
            <a:br>
              <a:rPr lang="ru-RU" sz="3200" dirty="0" smtClean="0"/>
            </a:br>
            <a:r>
              <a:rPr lang="ru-RU" sz="3200" dirty="0" smtClean="0"/>
              <a:t>МР 3.1.0087-14 </a:t>
            </a:r>
            <a:r>
              <a:rPr lang="ru-RU" sz="2600" dirty="0" smtClean="0"/>
              <a:t>(утв. </a:t>
            </a:r>
            <a:r>
              <a:rPr lang="ru-RU" sz="2600" dirty="0" err="1" smtClean="0"/>
              <a:t>Роспотребнадзором</a:t>
            </a:r>
            <a:r>
              <a:rPr lang="ru-RU" sz="2600" dirty="0" smtClean="0"/>
              <a:t> 18.03.2014 г.)</a:t>
            </a:r>
            <a:endParaRPr lang="ru-RU" sz="2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759602" cy="75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25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212" y="600133"/>
            <a:ext cx="8504237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«Профилактика </a:t>
            </a:r>
            <a:r>
              <a:rPr lang="ru-RU" sz="3200" dirty="0"/>
              <a:t>инфекционных </a:t>
            </a:r>
            <a:r>
              <a:rPr lang="ru-RU" sz="3200" dirty="0" smtClean="0"/>
              <a:t>болезней </a:t>
            </a:r>
            <a:r>
              <a:rPr lang="ru-RU" sz="3200" dirty="0"/>
              <a:t>Профилактика заражения ВИЧ.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Методические рекомендации»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МР 3.1.0087-14 </a:t>
            </a:r>
            <a:r>
              <a:rPr lang="ru-RU" sz="2600" dirty="0" smtClean="0"/>
              <a:t>(утв</a:t>
            </a:r>
            <a:r>
              <a:rPr lang="ru-RU" sz="2600" dirty="0"/>
              <a:t>. </a:t>
            </a:r>
            <a:r>
              <a:rPr lang="ru-RU" sz="2600" dirty="0" err="1"/>
              <a:t>Роспотребнадзором</a:t>
            </a:r>
            <a:r>
              <a:rPr lang="ru-RU" sz="2600" dirty="0"/>
              <a:t> </a:t>
            </a:r>
            <a:r>
              <a:rPr lang="ru-RU" sz="2600" dirty="0" smtClean="0"/>
              <a:t>18.03.2014 г.)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Помимо лекционного </a:t>
            </a:r>
            <a:r>
              <a:rPr lang="ru-RU" dirty="0" smtClean="0"/>
              <a:t>обучения</a:t>
            </a:r>
          </a:p>
          <a:p>
            <a:pPr lvl="1"/>
            <a:r>
              <a:rPr lang="ru-RU" dirty="0" smtClean="0"/>
              <a:t>демонстрация </a:t>
            </a:r>
            <a:r>
              <a:rPr lang="ru-RU" dirty="0"/>
              <a:t>интерактивных материалов, видеофильмов, </a:t>
            </a:r>
          </a:p>
          <a:p>
            <a:pPr lvl="1"/>
            <a:r>
              <a:rPr lang="ru-RU" dirty="0" smtClean="0"/>
              <a:t>распространение </a:t>
            </a:r>
            <a:r>
              <a:rPr lang="ru-RU" dirty="0"/>
              <a:t>брошюр и буклетов. </a:t>
            </a:r>
            <a:endParaRPr lang="ru-RU" dirty="0" smtClean="0"/>
          </a:p>
          <a:p>
            <a:pPr lvl="1"/>
            <a:r>
              <a:rPr lang="ru-RU" dirty="0" smtClean="0"/>
              <a:t>использоваться </a:t>
            </a:r>
            <a:r>
              <a:rPr lang="ru-RU" dirty="0"/>
              <a:t>и наглядные материалы, в том числе подготовленные самими </a:t>
            </a:r>
            <a:r>
              <a:rPr lang="ru-RU" dirty="0" smtClean="0"/>
              <a:t>учащимися</a:t>
            </a:r>
          </a:p>
          <a:p>
            <a:pPr lvl="1"/>
            <a:r>
              <a:rPr lang="ru-RU" dirty="0" smtClean="0"/>
              <a:t>ролевые игры</a:t>
            </a:r>
          </a:p>
          <a:p>
            <a:pPr lvl="1"/>
            <a:r>
              <a:rPr lang="ru-RU" dirty="0" smtClean="0"/>
              <a:t>приемы</a:t>
            </a:r>
            <a:r>
              <a:rPr lang="ru-RU" dirty="0"/>
              <a:t>, подразумевающие активное участие учащихся: викторины, дискуссии, самодеятельные </a:t>
            </a:r>
            <a:r>
              <a:rPr lang="ru-RU" dirty="0" smtClean="0"/>
              <a:t>спектакли</a:t>
            </a:r>
          </a:p>
          <a:p>
            <a:pPr lvl="1"/>
            <a:r>
              <a:rPr lang="ru-RU" dirty="0" smtClean="0"/>
              <a:t>Культурно-массовые </a:t>
            </a:r>
            <a:r>
              <a:rPr lang="ru-RU" dirty="0"/>
              <a:t>мероприятия и специальные акции (концерты, соревнования) </a:t>
            </a:r>
            <a:endParaRPr lang="ru-RU" dirty="0" smtClean="0"/>
          </a:p>
          <a:p>
            <a:pPr marL="457200" lvl="1" indent="0">
              <a:buNone/>
            </a:pPr>
            <a:r>
              <a:rPr lang="ru-RU" dirty="0" smtClean="0"/>
              <a:t>При </a:t>
            </a:r>
            <a:r>
              <a:rPr lang="ru-RU" dirty="0"/>
              <a:t>подаче информации целесообразно избегать прямых поучительных и назидательных мотивов, которые могут восприниматься слушателями </a:t>
            </a:r>
            <a:r>
              <a:rPr lang="ru-RU" dirty="0" smtClean="0"/>
              <a:t>негативно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739"/>
            <a:ext cx="759602" cy="75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1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14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 защите детей от информации, причиняющей вред их здоровью и развитию» №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436-ФЗ</a:t>
            </a:r>
            <a:endParaRPr lang="ru-RU" sz="36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783358"/>
            <a:ext cx="4038600" cy="4525962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/>
              <a:t> </a:t>
            </a:r>
            <a:r>
              <a:rPr lang="ru-RU" sz="2800" dirty="0" smtClean="0"/>
              <a:t>Статья </a:t>
            </a:r>
            <a:r>
              <a:rPr lang="ru-RU" sz="2800" dirty="0"/>
              <a:t>9. Информационная продукция для детей, достигших возраста двенадцати </a:t>
            </a:r>
            <a:r>
              <a:rPr lang="ru-RU" sz="2800" dirty="0" smtClean="0"/>
              <a:t>лет (12-15 лет) </a:t>
            </a:r>
            <a:r>
              <a:rPr lang="ru-RU" sz="2800" b="1" dirty="0" smtClean="0">
                <a:solidFill>
                  <a:srgbClr val="FF0000"/>
                </a:solidFill>
              </a:rPr>
              <a:t>допускает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«</a:t>
            </a:r>
            <a:r>
              <a:rPr lang="ru-RU" dirty="0"/>
              <a:t>не эксплуатирующие интереса к сексу и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>
                <a:solidFill>
                  <a:srgbClr val="FF0000"/>
                </a:solidFill>
              </a:rPr>
              <a:t>носящие возбуждающего</a:t>
            </a:r>
            <a:r>
              <a:rPr lang="ru-RU" dirty="0"/>
              <a:t> или оскорбительного характера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solidFill>
                  <a:srgbClr val="C00000"/>
                </a:solidFill>
              </a:rPr>
              <a:t>эпизодические </a:t>
            </a:r>
            <a:r>
              <a:rPr lang="ru-RU" dirty="0">
                <a:solidFill>
                  <a:srgbClr val="C00000"/>
                </a:solidFill>
              </a:rPr>
              <a:t>ненатуралистические </a:t>
            </a:r>
            <a:r>
              <a:rPr lang="ru-RU" dirty="0"/>
              <a:t>изображение или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описание </a:t>
            </a:r>
            <a:r>
              <a:rPr lang="ru-RU" dirty="0"/>
              <a:t>половых отношений между мужчиной и женщиной,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за </a:t>
            </a:r>
            <a:r>
              <a:rPr lang="ru-RU" dirty="0"/>
              <a:t>исключением изображения или описания действий сексуального </a:t>
            </a:r>
            <a:r>
              <a:rPr lang="ru-RU" dirty="0" smtClean="0"/>
              <a:t>характера»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783358"/>
            <a:ext cx="4038600" cy="4525962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/>
              <a:t>Статья 10. Информационная продукция для детей, достигших возраста шестнадцати </a:t>
            </a:r>
            <a:r>
              <a:rPr lang="ru-RU" sz="2800" dirty="0" smtClean="0"/>
              <a:t>лет (16-18 лет)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«не </a:t>
            </a:r>
            <a:r>
              <a:rPr lang="ru-RU" dirty="0"/>
              <a:t>эксплуатирующие интереса к сексу и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не </a:t>
            </a:r>
            <a:r>
              <a:rPr lang="ru-RU" dirty="0"/>
              <a:t>носящие </a:t>
            </a:r>
            <a:r>
              <a:rPr lang="ru-RU" dirty="0" smtClean="0"/>
              <a:t>_________________ оскорбительного характера</a:t>
            </a:r>
          </a:p>
          <a:p>
            <a:pPr marL="411480" lvl="1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  <a:p>
            <a:pPr marL="411480" lvl="1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 smtClean="0"/>
          </a:p>
          <a:p>
            <a:pPr marL="548640" lvl="1" indent="-274320">
              <a:buFont typeface="Wingdings 3"/>
              <a:buChar char=""/>
              <a:defRPr/>
            </a:pPr>
            <a:r>
              <a:rPr lang="ru-RU" dirty="0"/>
              <a:t>изображение или </a:t>
            </a:r>
            <a:r>
              <a:rPr lang="ru-RU" dirty="0" smtClean="0"/>
              <a:t>описание </a:t>
            </a:r>
            <a:r>
              <a:rPr lang="ru-RU" dirty="0"/>
              <a:t>половых отношений между мужчиной и женщиной, </a:t>
            </a:r>
            <a:endParaRPr lang="ru-RU" dirty="0" smtClean="0"/>
          </a:p>
          <a:p>
            <a:pPr marL="548640" lvl="1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за </a:t>
            </a:r>
            <a:r>
              <a:rPr lang="ru-RU" dirty="0"/>
              <a:t>исключением изображения или описания действий сексуального </a:t>
            </a:r>
            <a:r>
              <a:rPr lang="ru-RU" dirty="0" smtClean="0"/>
              <a:t>характера»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9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91877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dirty="0" smtClean="0"/>
              <a:t>Государственная стратегия противодействия распространению заболевания, вызываемого вирусом иммунодефицита человека (ВИЧ-инфекции), в Российской Федерации на период до 2020 года</a:t>
            </a:r>
          </a:p>
          <a:p>
            <a:pPr marL="0" indent="0" algn="ctr">
              <a:buNone/>
            </a:pPr>
            <a:r>
              <a:rPr lang="ru-RU" sz="4000" dirty="0"/>
              <a:t>и</a:t>
            </a:r>
            <a:r>
              <a:rPr lang="ru-RU" sz="4000" dirty="0" smtClean="0"/>
              <a:t> </a:t>
            </a:r>
          </a:p>
          <a:p>
            <a:pPr marL="0" indent="0" algn="ctr">
              <a:buNone/>
            </a:pPr>
            <a:r>
              <a:rPr lang="ru-RU" sz="4000" dirty="0"/>
              <a:t>П</a:t>
            </a:r>
            <a:r>
              <a:rPr lang="ru-RU" sz="4000" dirty="0" smtClean="0"/>
              <a:t>лан первоочередных мероприятий на территории Кировской области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90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Повысить информирование населения</a:t>
            </a:r>
          </a:p>
          <a:p>
            <a:r>
              <a:rPr lang="ru-RU" dirty="0" smtClean="0"/>
              <a:t>Снизить смертность от СПИДа</a:t>
            </a:r>
          </a:p>
          <a:p>
            <a:r>
              <a:rPr lang="ru-RU" dirty="0" smtClean="0"/>
              <a:t>Снизить риск передачи ВИЧ от матери </a:t>
            </a:r>
            <a:r>
              <a:rPr lang="ru-RU" dirty="0" err="1" smtClean="0"/>
              <a:t>ребенку</a:t>
            </a:r>
            <a:endParaRPr lang="ru-RU" dirty="0" smtClean="0"/>
          </a:p>
          <a:p>
            <a:r>
              <a:rPr lang="ru-RU" dirty="0" smtClean="0"/>
              <a:t>Увеличить охват диагностикой</a:t>
            </a:r>
          </a:p>
          <a:p>
            <a:r>
              <a:rPr lang="ru-RU" dirty="0" smtClean="0"/>
              <a:t>Увеличить охват АРВТ</a:t>
            </a:r>
          </a:p>
          <a:p>
            <a:r>
              <a:rPr lang="ru-RU" dirty="0" smtClean="0"/>
              <a:t>Обеспечить поддержку ЛЖВ (медицинскую, социальную, правовую)</a:t>
            </a:r>
          </a:p>
          <a:p>
            <a:r>
              <a:rPr lang="ru-RU" dirty="0" smtClean="0"/>
              <a:t>Реализовать межведомственный подход</a:t>
            </a:r>
          </a:p>
          <a:p>
            <a:pPr marL="0" indent="0">
              <a:buNone/>
            </a:pPr>
            <a:r>
              <a:rPr lang="ru-RU" dirty="0" smtClean="0"/>
              <a:t>В итоге – добиться снижения темпов распространения эпидемии и числа новых случаев заболевания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503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9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Родители имеют право на воспитание детей в семье так, как они считают нужным</a:t>
            </a:r>
          </a:p>
          <a:p>
            <a:pPr lvl="1"/>
            <a:r>
              <a:rPr lang="ru-RU" dirty="0" smtClean="0"/>
              <a:t>Половое воспитание должно быть одним из разделов общего воспитательного процесса в семье</a:t>
            </a:r>
          </a:p>
          <a:p>
            <a:r>
              <a:rPr lang="ru-RU" dirty="0" smtClean="0"/>
              <a:t>Родители могут получить информацию у специалистов для того, чтобы донести её детям или рекомендовать детям определенную литературу, информационные сайты, либо личное обращение ребенка к специалисту</a:t>
            </a:r>
          </a:p>
          <a:p>
            <a:r>
              <a:rPr lang="ru-RU" dirty="0" smtClean="0"/>
              <a:t>В школе есть занятия, на которых рассказывается о ВИЧ-инфекции и ИППП – в рамках образовательной программы, в рамках внеклассной воспитательной работы. </a:t>
            </a:r>
          </a:p>
          <a:p>
            <a:pPr lvl="1"/>
            <a:r>
              <a:rPr lang="ru-RU" dirty="0" smtClean="0"/>
              <a:t>Участие в программах по профилактике ВИЧ за рамками образовательной программы ведется с вашего согласия на участие ребенка в ней. </a:t>
            </a:r>
          </a:p>
          <a:p>
            <a:pPr lvl="1"/>
            <a:r>
              <a:rPr lang="ru-RU" dirty="0" smtClean="0"/>
              <a:t>После такого занятия важно, чтобы Вы обсудили тему дома.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7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взять информацию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Профилактические информационные буклеты СПИД-центра</a:t>
            </a:r>
          </a:p>
          <a:p>
            <a:pPr marL="0" indent="0">
              <a:buNone/>
            </a:pPr>
            <a:r>
              <a:rPr lang="ru-RU" dirty="0" smtClean="0"/>
              <a:t>Специализированные информационные сайты</a:t>
            </a:r>
          </a:p>
          <a:p>
            <a:r>
              <a:rPr lang="en-US" dirty="0" smtClean="0">
                <a:hlinkClick r:id="rId3"/>
              </a:rPr>
              <a:t>http://o-spide.ru</a:t>
            </a:r>
            <a:r>
              <a:rPr lang="ru-RU" dirty="0" smtClean="0"/>
              <a:t> – сайт Минздрава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www.aids.ru</a:t>
            </a:r>
            <a:r>
              <a:rPr lang="ru-RU" dirty="0" smtClean="0"/>
              <a:t> – портал о ВИЧ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www.aids43.ru</a:t>
            </a:r>
            <a:r>
              <a:rPr lang="ru-RU" dirty="0" smtClean="0"/>
              <a:t> – сайт Кировского Центра СПИД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http://spid.ru/info/proekt-krug-bezopasnosti/</a:t>
            </a:r>
            <a:r>
              <a:rPr lang="en-US" dirty="0" smtClean="0"/>
              <a:t> </a:t>
            </a:r>
            <a:r>
              <a:rPr lang="ru-RU" dirty="0" smtClean="0"/>
              <a:t>- сайт московского проекта по профилактике ВИЧ у подростков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2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чем важно помнить, начиная разговор о ВИЧ?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Тема ВИЧ не должна быть основной. С подростком можно говорить о том, что происходит в его организме, о его здоровье, об отношениях в целом</a:t>
            </a:r>
          </a:p>
          <a:p>
            <a:r>
              <a:rPr lang="ru-RU" dirty="0" smtClean="0"/>
              <a:t>Учитывать, что у ребенка может быть личная жизнь и не залазить в её исследование сверх меры</a:t>
            </a:r>
          </a:p>
          <a:p>
            <a:r>
              <a:rPr lang="ru-RU" dirty="0" smtClean="0"/>
              <a:t>Любой поучительный тон в такой «интимной» и </a:t>
            </a:r>
            <a:r>
              <a:rPr lang="ru-RU" smtClean="0"/>
              <a:t>опасной теме снижает </a:t>
            </a:r>
            <a:r>
              <a:rPr lang="ru-RU" dirty="0" smtClean="0"/>
              <a:t>интерес ребенка к ней и повышает желание нарушить все, что говорит взрослый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Простые правила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Честно и достоверно</a:t>
            </a:r>
          </a:p>
          <a:p>
            <a:pPr lvl="1"/>
            <a:r>
              <a:rPr lang="ru-RU" dirty="0" smtClean="0"/>
              <a:t>Если чего-то не знаете, скажите об этом</a:t>
            </a:r>
          </a:p>
          <a:p>
            <a:pPr lvl="1"/>
            <a:r>
              <a:rPr lang="ru-RU" dirty="0" smtClean="0"/>
              <a:t>Не преувеличивайте и не искажайте информацию</a:t>
            </a:r>
          </a:p>
          <a:p>
            <a:r>
              <a:rPr lang="ru-RU" dirty="0" smtClean="0"/>
              <a:t>Открыто высказывайте свое мнение, но не навязывайте это ребенку</a:t>
            </a:r>
          </a:p>
          <a:p>
            <a:pPr lvl="1"/>
            <a:r>
              <a:rPr lang="ru-RU" dirty="0" smtClean="0"/>
              <a:t>Дайте время обдумать его отношение к проблеме и к себе</a:t>
            </a:r>
          </a:p>
          <a:p>
            <a:r>
              <a:rPr lang="ru-RU" dirty="0" smtClean="0"/>
              <a:t>Внимательно слушайте то, что говорит ребенок и повторяйте важную информацию время от времени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поможет начать разговор?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Будущее или прошедшее занятие в школе</a:t>
            </a:r>
          </a:p>
          <a:p>
            <a:r>
              <a:rPr lang="ru-RU" dirty="0" smtClean="0"/>
              <a:t>Информация по радио, ТВ, в газете, журнале</a:t>
            </a:r>
          </a:p>
          <a:p>
            <a:r>
              <a:rPr lang="ru-RU" dirty="0" smtClean="0"/>
              <a:t>Фильмы. Которые возможно мог видеть ребенок и которые Вы должны посмотреть сами (прежде чем  обсуждать или рекомендовать посмотреть)</a:t>
            </a:r>
          </a:p>
          <a:p>
            <a:pPr lvl="1"/>
            <a:r>
              <a:rPr lang="ru-RU" dirty="0" err="1" smtClean="0"/>
              <a:t>Далласский</a:t>
            </a:r>
            <a:r>
              <a:rPr lang="ru-RU" dirty="0" smtClean="0"/>
              <a:t> клуб покупателей, Выше неба</a:t>
            </a:r>
          </a:p>
          <a:p>
            <a:r>
              <a:rPr lang="ru-RU" dirty="0" smtClean="0"/>
              <a:t>Судьбы известных людей, живших или живущих с ВИЧ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18" y="5589240"/>
            <a:ext cx="2548881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чем заострить внимание?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 ситуациях риска и безопасности.</a:t>
            </a:r>
          </a:p>
          <a:p>
            <a:pPr lvl="1"/>
            <a:r>
              <a:rPr lang="ru-RU" dirty="0" smtClean="0"/>
              <a:t>Мы знаем пути передачи</a:t>
            </a:r>
          </a:p>
          <a:p>
            <a:pPr lvl="1"/>
            <a:r>
              <a:rPr lang="ru-RU" dirty="0" smtClean="0"/>
              <a:t>Мы знаем как не заразиться – избегать опасности</a:t>
            </a:r>
          </a:p>
          <a:p>
            <a:pPr lvl="1"/>
            <a:r>
              <a:rPr lang="ru-RU" dirty="0" smtClean="0"/>
              <a:t>Мы должны уметь оценить риск в разных ситуациях</a:t>
            </a:r>
          </a:p>
          <a:p>
            <a:pPr lvl="1"/>
            <a:r>
              <a:rPr lang="ru-RU" dirty="0" smtClean="0"/>
              <a:t>Мы должны уметь распознать ситуацию до того, как она станет опасной (когда изменить что-то нельзя)</a:t>
            </a:r>
          </a:p>
          <a:p>
            <a:pPr lvl="1"/>
            <a:r>
              <a:rPr lang="ru-RU" dirty="0" smtClean="0"/>
              <a:t>Мы должны уметь действовать в ситуациях с риском заражения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5657494"/>
            <a:ext cx="2411760" cy="120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5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Компоненты профилактики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когнитивный компонент </a:t>
            </a:r>
          </a:p>
          <a:p>
            <a:pPr marL="0" indent="0">
              <a:buNone/>
            </a:pPr>
            <a:r>
              <a:rPr lang="ru-RU" dirty="0" smtClean="0"/>
              <a:t>Методы: лекции</a:t>
            </a:r>
            <a:r>
              <a:rPr lang="ru-RU" dirty="0"/>
              <a:t>, беседы, </a:t>
            </a:r>
            <a:r>
              <a:rPr lang="ru-RU" dirty="0" smtClean="0"/>
              <a:t>видеоролики, информационно-познавательные игры, доклады 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аффективный компонент</a:t>
            </a:r>
          </a:p>
          <a:p>
            <a:pPr marL="0" indent="0">
              <a:buNone/>
            </a:pPr>
            <a:r>
              <a:rPr lang="ru-RU" dirty="0" smtClean="0"/>
              <a:t>Дискуссии, игры, дебаты, ролевые сценки, спектакли, в том числе поставленные самими подростками 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поведенческий компонент</a:t>
            </a:r>
          </a:p>
          <a:p>
            <a:pPr marL="0" indent="0">
              <a:buNone/>
            </a:pPr>
            <a:r>
              <a:rPr lang="ru-RU" dirty="0" smtClean="0"/>
              <a:t>Тренинги, позволяющие получить тот или иной навык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четкие объективные знания </a:t>
            </a:r>
            <a:r>
              <a:rPr lang="ru-RU" dirty="0" smtClean="0"/>
              <a:t>об ИППП, ВВП, мотивированный отказ </a:t>
            </a:r>
            <a:r>
              <a:rPr lang="ru-RU" dirty="0"/>
              <a:t>от употребления наркотиков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положительное </a:t>
            </a:r>
            <a:r>
              <a:rPr lang="ru-RU" dirty="0"/>
              <a:t>отношение к безопасному </a:t>
            </a:r>
            <a:r>
              <a:rPr lang="ru-RU" dirty="0" smtClean="0"/>
              <a:t>сексу (ВВП*) </a:t>
            </a:r>
          </a:p>
          <a:p>
            <a:r>
              <a:rPr lang="ru-RU" dirty="0" smtClean="0"/>
              <a:t>отрицательное отношение к наркотикам</a:t>
            </a:r>
          </a:p>
          <a:p>
            <a:r>
              <a:rPr lang="ru-RU" dirty="0" smtClean="0"/>
              <a:t>гуманное </a:t>
            </a:r>
            <a:r>
              <a:rPr lang="ru-RU" dirty="0"/>
              <a:t>отношение к ЛЖВС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навыки </a:t>
            </a:r>
            <a:r>
              <a:rPr lang="ru-RU" dirty="0"/>
              <a:t>ответственного поведения на </a:t>
            </a:r>
            <a:r>
              <a:rPr lang="ru-RU" dirty="0" smtClean="0"/>
              <a:t>основе знаний об ИППП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6200723"/>
            <a:ext cx="558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ВВП – воздержание, верность одному партнеру, правильное использование презерватива</a:t>
            </a:r>
            <a:endParaRPr lang="ru-RU" dirty="0"/>
          </a:p>
        </p:txBody>
      </p:sp>
      <p:pic>
        <p:nvPicPr>
          <p:cNvPr id="8" name="Picture 7" descr="http://upload.wikimedia.org/wikipedia/commons/thumb/f/f0/World_Aids_Day_Ribbon.svg/150px-World_Aids_Day_Ribb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93663"/>
            <a:ext cx="549275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6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0">
        <p14:prism isInverted="1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Ранжирование ценностей (5-10 любых)</a:t>
            </a:r>
          </a:p>
          <a:p>
            <a:pPr lvl="1"/>
            <a:r>
              <a:rPr lang="ru-RU" dirty="0" smtClean="0"/>
              <a:t>Любовь</a:t>
            </a:r>
          </a:p>
          <a:p>
            <a:pPr lvl="1"/>
            <a:r>
              <a:rPr lang="ru-RU" dirty="0" smtClean="0"/>
              <a:t>Общение, друзья</a:t>
            </a:r>
          </a:p>
          <a:p>
            <a:pPr lvl="1"/>
            <a:r>
              <a:rPr lang="ru-RU" dirty="0" smtClean="0"/>
              <a:t>Семья</a:t>
            </a:r>
          </a:p>
          <a:p>
            <a:pPr lvl="1"/>
            <a:r>
              <a:rPr lang="ru-RU" dirty="0" smtClean="0"/>
              <a:t>Карьера, работа/</a:t>
            </a:r>
            <a:r>
              <a:rPr lang="ru-RU" dirty="0" err="1" smtClean="0"/>
              <a:t>учеба</a:t>
            </a:r>
            <a:endParaRPr lang="ru-RU" dirty="0" smtClean="0"/>
          </a:p>
          <a:p>
            <a:pPr lvl="1"/>
            <a:r>
              <a:rPr lang="ru-RU" dirty="0" smtClean="0"/>
              <a:t>Здоровье</a:t>
            </a:r>
          </a:p>
          <a:p>
            <a:pPr lvl="1"/>
            <a:r>
              <a:rPr lang="ru-RU" dirty="0" smtClean="0"/>
              <a:t>Материальный достаток</a:t>
            </a:r>
          </a:p>
          <a:p>
            <a:r>
              <a:rPr lang="ru-RU" dirty="0" smtClean="0"/>
              <a:t>Здоровье и болезнь. ЛЮБАЯ. Возможность достижения любой другой ценности без здоровья? Качество жизни?</a:t>
            </a:r>
          </a:p>
          <a:p>
            <a:r>
              <a:rPr lang="ru-RU" dirty="0" smtClean="0"/>
              <a:t>Обсуждение вопросов, связанных с возможностью каждого, избежать например, одной конкретной болезни</a:t>
            </a:r>
          </a:p>
          <a:p>
            <a:r>
              <a:rPr lang="ru-RU" dirty="0" smtClean="0"/>
              <a:t>Информация о ВИЧ</a:t>
            </a:r>
          </a:p>
          <a:p>
            <a:r>
              <a:rPr lang="ru-RU" dirty="0" smtClean="0"/>
              <a:t>Выводы о правилах безопасного поведения</a:t>
            </a:r>
          </a:p>
          <a:p>
            <a:r>
              <a:rPr lang="ru-RU" dirty="0" smtClean="0"/>
              <a:t>Обсуждение вопросов толерантности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96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ru-RU" dirty="0" smtClean="0"/>
              <a:t>Акценты в работе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Достоверность информации о ВИЧ</a:t>
            </a:r>
          </a:p>
          <a:p>
            <a:pPr lvl="1"/>
            <a:r>
              <a:rPr lang="ru-RU" dirty="0" smtClean="0"/>
              <a:t>Фильм</a:t>
            </a:r>
          </a:p>
          <a:p>
            <a:pPr lvl="1"/>
            <a:r>
              <a:rPr lang="ru-RU" dirty="0" smtClean="0"/>
              <a:t>Сборник материалов</a:t>
            </a:r>
          </a:p>
          <a:p>
            <a:pPr lvl="1"/>
            <a:r>
              <a:rPr lang="ru-RU" dirty="0" smtClean="0"/>
              <a:t>Поддержка любых мероприятий</a:t>
            </a:r>
          </a:p>
          <a:p>
            <a:r>
              <a:rPr lang="ru-RU" dirty="0" smtClean="0"/>
              <a:t>При изучении темы ВИЧ, проведении </a:t>
            </a:r>
            <a:r>
              <a:rPr lang="ru-RU" dirty="0" err="1" smtClean="0"/>
              <a:t>проф.мероприятий</a:t>
            </a:r>
            <a:r>
              <a:rPr lang="ru-RU" dirty="0" smtClean="0"/>
              <a:t>. занятий,  тренингов многоуровневый подход</a:t>
            </a:r>
          </a:p>
          <a:p>
            <a:pPr lvl="1"/>
            <a:r>
              <a:rPr lang="ru-RU" dirty="0" smtClean="0"/>
              <a:t>1 уровень – знания о ВИЧ</a:t>
            </a:r>
          </a:p>
          <a:p>
            <a:pPr lvl="1"/>
            <a:r>
              <a:rPr lang="ru-RU" dirty="0" smtClean="0"/>
              <a:t>2 уровень  - упор не оценку ситуации риска, </a:t>
            </a:r>
          </a:p>
          <a:p>
            <a:pPr lvl="1"/>
            <a:r>
              <a:rPr lang="ru-RU" dirty="0" smtClean="0"/>
              <a:t>3 уровень -  анализ ситуаций с </a:t>
            </a:r>
            <a:r>
              <a:rPr lang="ru-RU" dirty="0" err="1" smtClean="0"/>
              <a:t>учетом</a:t>
            </a:r>
            <a:r>
              <a:rPr lang="ru-RU" dirty="0" smtClean="0"/>
              <a:t> вариантов поведения, оценка поведения участников ситуаций</a:t>
            </a:r>
          </a:p>
          <a:p>
            <a:r>
              <a:rPr lang="ru-RU" dirty="0" smtClean="0"/>
              <a:t>Активное сотрудничество с медицинскими организациями</a:t>
            </a:r>
          </a:p>
          <a:p>
            <a:r>
              <a:rPr lang="ru-RU" dirty="0" smtClean="0"/>
              <a:t>Создание условий, при которых информация о </a:t>
            </a:r>
            <a:r>
              <a:rPr lang="ru-RU" dirty="0"/>
              <a:t>профилактике </a:t>
            </a:r>
            <a:r>
              <a:rPr lang="ru-RU" dirty="0" smtClean="0"/>
              <a:t>ВИЧ, ИППП будет доступна (без возможности контроля или осуждения со стороны взрослых)</a:t>
            </a:r>
          </a:p>
          <a:p>
            <a:r>
              <a:rPr lang="ru-RU" dirty="0" smtClean="0"/>
              <a:t>Использование привлекательных форм работы, материалов, требующих обсуждения, историй и личных примеров ЛЖВ или </a:t>
            </a:r>
            <a:r>
              <a:rPr lang="ru-RU" dirty="0" err="1" smtClean="0"/>
              <a:t>медийных</a:t>
            </a:r>
            <a:r>
              <a:rPr lang="ru-RU" dirty="0" smtClean="0"/>
              <a:t> личностей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-171400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206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Детский вопрос: если мне нет 18 лет, могу ли я пройти тест на ВИЧ?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250825" y="1924050"/>
            <a:ext cx="3657600" cy="4589463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ФЗ-38 </a:t>
            </a:r>
            <a:r>
              <a:rPr lang="ru-RU" sz="2200" dirty="0"/>
              <a:t>О ПРЕДУПРЕЖДЕНИИ РАСПРОСТРАНЕНИЯ В РОССИЙСКОЙ </a:t>
            </a:r>
            <a:r>
              <a:rPr lang="ru-RU" sz="2200" dirty="0" smtClean="0"/>
              <a:t>ФЕДЕРАЦИИ ЗАБОЛЕВАНИЯ</a:t>
            </a:r>
            <a:r>
              <a:rPr lang="ru-RU" sz="2200" dirty="0"/>
              <a:t>, ВЫЗЫВАЕМОГО ВИРУСОМ </a:t>
            </a:r>
            <a:r>
              <a:rPr lang="ru-RU" sz="2200" dirty="0" smtClean="0"/>
              <a:t>ИММУНОДЕФИЦИТА ЧЕЛОВЕКА </a:t>
            </a:r>
            <a:r>
              <a:rPr lang="ru-RU" sz="2200" dirty="0"/>
              <a:t>(ВИЧ-ИНФЕКЦИИ)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Медицинское освидетельствование </a:t>
            </a:r>
            <a:r>
              <a:rPr lang="ru-RU" dirty="0">
                <a:solidFill>
                  <a:schemeClr val="tx2"/>
                </a:solidFill>
              </a:rPr>
              <a:t>несовершеннолетних в возрасте до 14 лет </a:t>
            </a:r>
            <a:r>
              <a:rPr lang="ru-RU" dirty="0"/>
              <a:t>и лиц, признанных в установленном законом порядке недееспособными, может проводиться по просьбе или </a:t>
            </a:r>
            <a:r>
              <a:rPr lang="ru-RU" dirty="0">
                <a:solidFill>
                  <a:schemeClr val="tx2"/>
                </a:solidFill>
              </a:rPr>
              <a:t>с согласия их законных представителей</a:t>
            </a:r>
            <a:r>
              <a:rPr lang="ru-RU" dirty="0"/>
              <a:t>, которые имеют право присутствовать при проведении медицинского освидетельствования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790950" y="1916113"/>
            <a:ext cx="4495800" cy="5184775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 smtClean="0"/>
              <a:t>Об </a:t>
            </a:r>
            <a:r>
              <a:rPr lang="ru-RU" sz="2200" dirty="0"/>
              <a:t>О</a:t>
            </a:r>
            <a:r>
              <a:rPr lang="ru-RU" sz="2200" dirty="0" smtClean="0"/>
              <a:t>СНОВАХ </a:t>
            </a:r>
            <a:r>
              <a:rPr lang="ru-RU" sz="2200" dirty="0"/>
              <a:t>ОХРАНЫ ЗДОРОВЬЯ ГРАЖДАН В РОССИЙСКОЙ </a:t>
            </a:r>
            <a:r>
              <a:rPr lang="ru-RU" sz="2200" dirty="0" smtClean="0"/>
              <a:t>ФЕДЕРАЦИИ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900" dirty="0"/>
          </a:p>
          <a:p>
            <a:pPr eaLnBrk="1" fontAlgn="auto" hangingPunct="1">
              <a:spcAft>
                <a:spcPts val="0"/>
              </a:spcAft>
              <a:buClr>
                <a:srgbClr val="93A299"/>
              </a:buClr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0070C0"/>
                </a:solidFill>
              </a:rPr>
              <a:t>Статья 54 часть 2</a:t>
            </a:r>
          </a:p>
          <a:p>
            <a:pPr eaLnBrk="1" fontAlgn="auto" hangingPunct="1">
              <a:spcAft>
                <a:spcPts val="0"/>
              </a:spcAft>
              <a:buClr>
                <a:srgbClr val="93A299"/>
              </a:buClr>
              <a:buFont typeface="Arial" pitchFamily="34" charset="0"/>
              <a:buChar char="•"/>
              <a:defRPr/>
            </a:pPr>
            <a:r>
              <a:rPr lang="ru-RU" sz="2900" dirty="0">
                <a:solidFill>
                  <a:srgbClr val="D2533C"/>
                </a:solidFill>
              </a:rPr>
              <a:t>Несовершеннолетние</a:t>
            </a:r>
            <a:r>
              <a:rPr lang="ru-RU" sz="2900" dirty="0">
                <a:solidFill>
                  <a:srgbClr val="292934"/>
                </a:solidFill>
              </a:rPr>
              <a:t>, больные наркоманией, в возрасте старше шестнадцати лет и </a:t>
            </a:r>
            <a:r>
              <a:rPr lang="ru-RU" sz="2900" dirty="0">
                <a:solidFill>
                  <a:srgbClr val="D2533C"/>
                </a:solidFill>
              </a:rPr>
              <a:t>иные несовершеннолетние в возрасте старше пятнадцати лет</a:t>
            </a:r>
            <a:r>
              <a:rPr lang="ru-RU" sz="2900" dirty="0">
                <a:solidFill>
                  <a:srgbClr val="292934"/>
                </a:solidFill>
              </a:rPr>
              <a:t> имеют право на информированное добровольное согласие на медицинское вмешательство или на отказ от него в соответствии с настоящим Федеральным законом, за исключением случаев оказания им медицинской помощи в соответствии с частями 2 и 9 статьи 20 настоящего Федерального закона</a:t>
            </a:r>
            <a:r>
              <a:rPr lang="ru-RU" sz="2900" dirty="0" smtClean="0">
                <a:solidFill>
                  <a:srgbClr val="292934"/>
                </a:solidFill>
              </a:rPr>
              <a:t>.</a:t>
            </a:r>
            <a:endParaRPr lang="ru-RU" sz="2900" dirty="0">
              <a:solidFill>
                <a:srgbClr val="292934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2" y="5514118"/>
            <a:ext cx="2699798" cy="1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9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СП 3.1.5.2826-10  «Профилактика ВИЧ-инфекции» </a:t>
            </a:r>
            <a:br>
              <a:rPr lang="ru-RU" sz="2800" dirty="0" smtClean="0"/>
            </a:br>
            <a:r>
              <a:rPr lang="ru-RU" sz="2800" dirty="0" smtClean="0"/>
              <a:t>V</a:t>
            </a:r>
            <a:r>
              <a:rPr lang="ru-RU" sz="2800" dirty="0"/>
              <a:t>. Порядок освидетельствования на ВИЧ-инфекцию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7950" y="1774825"/>
            <a:ext cx="4038600" cy="45339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5.5. </a:t>
            </a:r>
            <a:r>
              <a:rPr lang="ru-RU" dirty="0" smtClean="0"/>
              <a:t>Освидетельствование </a:t>
            </a:r>
            <a:r>
              <a:rPr lang="ru-RU" dirty="0"/>
              <a:t>на ВИЧ-инфекцию (в том числе и анонимное) осуществляется в медицинских учреждениях всех форм собственности с информированного согласия пациента в условиях строгой конфиденциальности, а в случае обследования несовершеннолетних </a:t>
            </a:r>
            <a:r>
              <a:rPr lang="ru-RU" dirty="0">
                <a:solidFill>
                  <a:srgbClr val="C00000"/>
                </a:solidFill>
              </a:rPr>
              <a:t>в возрасте до 14 лет</a:t>
            </a:r>
            <a:r>
              <a:rPr lang="ru-RU" dirty="0"/>
              <a:t> - </a:t>
            </a:r>
            <a:r>
              <a:rPr lang="ru-RU" dirty="0">
                <a:solidFill>
                  <a:srgbClr val="C00000"/>
                </a:solidFill>
              </a:rPr>
              <a:t>по просьбе или с согласия его законного представителя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98950" y="1774825"/>
            <a:ext cx="4038600" cy="45339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5.11.3. </a:t>
            </a:r>
            <a:r>
              <a:rPr lang="ru-RU" dirty="0" smtClean="0"/>
              <a:t>Диагноз </a:t>
            </a:r>
            <a:r>
              <a:rPr lang="ru-RU" dirty="0"/>
              <a:t>ВИЧ-инфекции сообщается пациенту </a:t>
            </a:r>
            <a:r>
              <a:rPr lang="ru-RU" dirty="0" smtClean="0"/>
              <a:t>врачом…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Пациент </a:t>
            </a:r>
            <a:r>
              <a:rPr lang="ru-RU" dirty="0"/>
              <a:t>письменно уведомляется о выявлении ВИЧ-инфекции, и ему предоставляется информация по данной проблеме. </a:t>
            </a:r>
            <a:r>
              <a:rPr lang="ru-RU" dirty="0">
                <a:solidFill>
                  <a:srgbClr val="C00000"/>
                </a:solidFill>
              </a:rPr>
              <a:t>В случае выявления ВИЧ у несовершеннолетних в возрасте до 18 лет уведомляются их родители или законные представители.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38917" name="Picture 7" descr="http://upload.wikimedia.org/wikipedia/commons/thumb/f/f0/World_Aids_Day_Ribbon.svg/150px-World_Aids_Day_Ribb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93663"/>
            <a:ext cx="549275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8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Ценности-потребности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67544" y="4200279"/>
            <a:ext cx="4176464" cy="15940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Стремление достижения, интерес вызваны осознанием потребности, желанием попробовать</a:t>
            </a:r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696334942"/>
              </p:ext>
            </p:extLst>
          </p:nvPr>
        </p:nvGraphicFramePr>
        <p:xfrm>
          <a:off x="137592" y="1279802"/>
          <a:ext cx="4836368" cy="3085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http://cs9.pikabu.ru/post_img/2017/05/06/9/1494081583184298830.jpg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CFDED"/>
              </a:clrFrom>
              <a:clrTo>
                <a:srgbClr val="FCF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t="7525" r="4294"/>
          <a:stretch/>
        </p:blipFill>
        <p:spPr bwMode="auto">
          <a:xfrm>
            <a:off x="3707904" y="1729484"/>
            <a:ext cx="5228823" cy="501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" y="-62195"/>
            <a:ext cx="2232248" cy="111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9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Базовые ценности и </a:t>
            </a:r>
            <a:r>
              <a:rPr lang="ru-RU" sz="3200" dirty="0" smtClean="0"/>
              <a:t>потребности. Стивен Райс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660501"/>
              </p:ext>
            </p:extLst>
          </p:nvPr>
        </p:nvGraphicFramePr>
        <p:xfrm>
          <a:off x="107504" y="617240"/>
          <a:ext cx="8784976" cy="6043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4032448"/>
                <a:gridCol w="26642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Возможное</a:t>
                      </a:r>
                      <a:r>
                        <a:rPr lang="ru-RU" baseline="0" dirty="0" smtClean="0"/>
                        <a:t> приложение усилий. Эмоции. Интерес. Любопытство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Авторитет (или власть)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влиять на других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Аргументированные ответ</a:t>
                      </a:r>
                      <a:endParaRPr lang="ru-RU" sz="1400" dirty="0"/>
                    </a:p>
                  </a:txBody>
                  <a:tcPr/>
                </a:tc>
              </a:tr>
              <a:tr h="266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Независимость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полагаться только на себя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Не поддаваться на провокации</a:t>
                      </a:r>
                      <a:endParaRPr lang="ru-RU" sz="1400" dirty="0"/>
                    </a:p>
                  </a:txBody>
                  <a:tcPr/>
                </a:tc>
              </a:tr>
              <a:tr h="321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Любопытство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получать новые знания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Интересные факты о здоровье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Одобрение окружающих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быть принятым другими людьми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Правильный</a:t>
                      </a:r>
                      <a:r>
                        <a:rPr lang="ru-RU" sz="1400" baseline="0" dirty="0" smtClean="0"/>
                        <a:t> выбор одобряется</a:t>
                      </a:r>
                      <a:endParaRPr lang="ru-RU" sz="1400" dirty="0"/>
                    </a:p>
                  </a:txBody>
                  <a:tcPr/>
                </a:tc>
              </a:tr>
              <a:tr h="343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Порядок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организовать пространство вокруг себя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Поэтапное</a:t>
                      </a:r>
                      <a:r>
                        <a:rPr lang="ru-RU" sz="1400" baseline="0" dirty="0" smtClean="0"/>
                        <a:t> получение знаний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запасов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делать накопления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«Чемодан» решений, здоровье</a:t>
                      </a:r>
                    </a:p>
                  </a:txBody>
                  <a:tcPr/>
                </a:tc>
              </a:tr>
              <a:tr h="343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быть верным своей семье и предкам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Образ семьи, здоровье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Идеализм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социальной справедливости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толерантность</a:t>
                      </a:r>
                      <a:endParaRPr lang="ru-RU" sz="1400" dirty="0"/>
                    </a:p>
                  </a:txBody>
                  <a:tcPr/>
                </a:tc>
              </a:tr>
              <a:tr h="271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Социальный контакт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компании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Свой-чужой</a:t>
                      </a:r>
                      <a:endParaRPr lang="ru-RU" sz="1400" dirty="0"/>
                    </a:p>
                  </a:txBody>
                  <a:tcPr/>
                </a:tc>
              </a:tr>
              <a:tr h="2544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Семья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растить собственных детей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Здоровое потомство</a:t>
                      </a:r>
                      <a:endParaRPr lang="ru-RU" sz="1400" dirty="0"/>
                    </a:p>
                  </a:txBody>
                  <a:tcPr/>
                </a:tc>
              </a:tr>
              <a:tr h="30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Статус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иметь высокое общественное положение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Быть здоровым</a:t>
                      </a:r>
                      <a:endParaRPr lang="ru-RU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Сведение счетов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быть победителем, мстить за обиды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Победить свои</a:t>
                      </a:r>
                      <a:r>
                        <a:rPr lang="ru-RU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слабости</a:t>
                      </a:r>
                      <a:endParaRPr lang="ru-RU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12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Любовь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быть красивым и заниматься сексом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Поддержать здоровье</a:t>
                      </a:r>
                    </a:p>
                  </a:txBody>
                  <a:tcPr/>
                </a:tc>
              </a:tr>
              <a:tr h="326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в пище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Здоровье</a:t>
                      </a: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Физическая активность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в физической нагрузке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Здоровье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 в эмоциональном спокойствии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Здоровье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15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5499</Words>
  <Application>Microsoft Office PowerPoint</Application>
  <PresentationFormat>Экран (4:3)</PresentationFormat>
  <Paragraphs>799</Paragraphs>
  <Slides>98</Slides>
  <Notes>30</Notes>
  <HiddenSlides>2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98</vt:i4>
      </vt:variant>
    </vt:vector>
  </HeadingPairs>
  <TitlesOfParts>
    <vt:vector size="99" baseType="lpstr">
      <vt:lpstr>Тема Office</vt:lpstr>
      <vt:lpstr>ВИЧ. Дети. Дискриминация. </vt:lpstr>
      <vt:lpstr>Проблема</vt:lpstr>
      <vt:lpstr>Непростая проблема</vt:lpstr>
      <vt:lpstr>Презентация PowerPoint</vt:lpstr>
      <vt:lpstr>Страх разглашения</vt:lpstr>
      <vt:lpstr>Юридический аспект</vt:lpstr>
      <vt:lpstr>Правила</vt:lpstr>
      <vt:lpstr>Международная защита прав ЛЖВ</vt:lpstr>
      <vt:lpstr>Международная защита прав ЛЖВ</vt:lpstr>
      <vt:lpstr>Права ЛЖВ. Конституция</vt:lpstr>
      <vt:lpstr>Не могут быть ограничены </vt:lpstr>
      <vt:lpstr>Права ЛЖВ. Закон №38-ФЗ</vt:lpstr>
      <vt:lpstr>СОЦИАЛЬНАЯ ПОДДЕРЖКА ВИЧ-ИНФИЦИРОВАННЫХ И ЧЛЕНОВ ИХ СЕМЕЙ </vt:lpstr>
      <vt:lpstr>Социальная опасность заболевания Постановление Правительства РФ от 14.02.13 г. N 117  </vt:lpstr>
      <vt:lpstr>Ответственность</vt:lpstr>
      <vt:lpstr>Прецеденты </vt:lpstr>
      <vt:lpstr>Конфиденциальность информации</vt:lpstr>
      <vt:lpstr>Статья 7. Конфиденциальность персональных данных Федеральный закон от 27.07.2006 N 152-ФЗ "О персональных данных"</vt:lpstr>
      <vt:lpstr>Статья 13.14. Разглашение информации с ограниченным доступом Кодекс Российской Федерации об административных правонарушениях </vt:lpstr>
      <vt:lpstr>Статья 137 УК РФ Нарушение неприкосновенности частной жизни</vt:lpstr>
      <vt:lpstr>Выводы</vt:lpstr>
      <vt:lpstr>Права ВИЧ в школе</vt:lpstr>
      <vt:lpstr>Социально-психологический аспект</vt:lpstr>
      <vt:lpstr>Структура дискриминации</vt:lpstr>
      <vt:lpstr>Стигма</vt:lpstr>
      <vt:lpstr>Дискриминация</vt:lpstr>
      <vt:lpstr>Влияние на социальное положение</vt:lpstr>
      <vt:lpstr>Дети, живущие с ВИЧ</vt:lpstr>
      <vt:lpstr>Общество и дети, живущие с ВИЧ</vt:lpstr>
      <vt:lpstr>Изменение отношения к детям с ВИЧ</vt:lpstr>
      <vt:lpstr>Изменение отношения</vt:lpstr>
      <vt:lpstr>Влияние ВИЧ-инфекции на личность</vt:lpstr>
      <vt:lpstr>Особенности поведения и потребности</vt:lpstr>
      <vt:lpstr>Стратегии жизни в условиях  стигматизации</vt:lpstr>
      <vt:lpstr>Стратегии жизни в условиях стигматизации</vt:lpstr>
      <vt:lpstr>Черты толерантности</vt:lpstr>
      <vt:lpstr>Источники толерантности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Медицинский аспект</vt:lpstr>
      <vt:lpstr>ТЕРМИНЫ И ОПРЕДЕЛЕНИЯ</vt:lpstr>
      <vt:lpstr>Характеристика возбудителя </vt:lpstr>
      <vt:lpstr>Характеристика возбудителя</vt:lpstr>
      <vt:lpstr>Источник инфекции (резервуар) ВИЧ</vt:lpstr>
      <vt:lpstr>Презентация PowerPoint</vt:lpstr>
      <vt:lpstr>Течение ВИЧ-инфекции у детей  (без лечения)</vt:lpstr>
      <vt:lpstr>Сложности, с которыми  сталкиваются дети и подростки</vt:lpstr>
      <vt:lpstr>Друзья и отношения</vt:lpstr>
      <vt:lpstr>Школы и медицинские учреждения:</vt:lpstr>
      <vt:lpstr>Презентация PowerPoint</vt:lpstr>
      <vt:lpstr>Значение образовательного учреждения в жизни ребенка</vt:lpstr>
      <vt:lpstr>Презентация PowerPoint</vt:lpstr>
      <vt:lpstr>Презентация PowerPoint</vt:lpstr>
      <vt:lpstr>Презентация PowerPoint</vt:lpstr>
      <vt:lpstr>Кто и почему не верит в вирус?</vt:lpstr>
      <vt:lpstr>Почему возможно диссидентство?</vt:lpstr>
      <vt:lpstr>Особенности</vt:lpstr>
      <vt:lpstr>Триада Коха</vt:lpstr>
      <vt:lpstr>Терминология</vt:lpstr>
      <vt:lpstr>Начало формирования навыков безопасного поведения</vt:lpstr>
      <vt:lpstr>Правила безопасности</vt:lpstr>
      <vt:lpstr>Реализация во времени - поводы</vt:lpstr>
      <vt:lpstr>ВИЧ передается</vt:lpstr>
      <vt:lpstr>Невозможно заразиться ВИЧ, если Вы вместе пользуетесь</vt:lpstr>
      <vt:lpstr>Презентация PowerPoint</vt:lpstr>
      <vt:lpstr>Обучение – начало формирования навыка</vt:lpstr>
      <vt:lpstr>Принцип равный-равному</vt:lpstr>
      <vt:lpstr>Поддержка и сопровождение</vt:lpstr>
      <vt:lpstr>Препятствия в обучении</vt:lpstr>
      <vt:lpstr>Важен баланс</vt:lpstr>
      <vt:lpstr>При профилактике ВИЧ избегайте:</vt:lpstr>
      <vt:lpstr>Как нужно говорить об ИППП?</vt:lpstr>
      <vt:lpstr>Правовой компонент профилактической работы </vt:lpstr>
      <vt:lpstr>Федеральный закон от 30 марта 1995 г. N 38-ФЗ "О предупреждении распространения в Российской Федерации заболевания, вызываемого вирусом иммунодефицита человека (ВИЧ-инфекции)"</vt:lpstr>
      <vt:lpstr>Санитарно-эпидемиологические правила СП 3.1.5.2826-10 «Профилактика ВИЧ-инфекции» </vt:lpstr>
      <vt:lpstr>Презентация PowerPoint</vt:lpstr>
      <vt:lpstr>«Профилактика инфекционных болезней Профилактика заражения ВИЧ.  Методические рекомендации» МР 3.1.0087-14 (утв. Роспотребнадзором 18.03.2014 г.)</vt:lpstr>
      <vt:lpstr>«О защите детей от информации, причиняющей вред их здоровью и развитию» №436-ФЗ</vt:lpstr>
      <vt:lpstr>Презентация PowerPoint</vt:lpstr>
      <vt:lpstr>Задачи</vt:lpstr>
      <vt:lpstr>Презентация PowerPoint</vt:lpstr>
      <vt:lpstr>Где взять информацию</vt:lpstr>
      <vt:lpstr>О чем важно помнить, начиная разговор о ВИЧ?</vt:lpstr>
      <vt:lpstr>Простые правила</vt:lpstr>
      <vt:lpstr>Что поможет начать разговор?</vt:lpstr>
      <vt:lpstr>На чем заострить внимание?</vt:lpstr>
      <vt:lpstr>Компоненты профилактики</vt:lpstr>
      <vt:lpstr>Этапы работы</vt:lpstr>
      <vt:lpstr>Акценты в работе</vt:lpstr>
      <vt:lpstr>Детский вопрос: если мне нет 18 лет, могу ли я пройти тест на ВИЧ?</vt:lpstr>
      <vt:lpstr>СП 3.1.5.2826-10  «Профилактика ВИЧ-инфекции»  V. Порядок освидетельствования на ВИЧ-инфекцию </vt:lpstr>
      <vt:lpstr>Ценности-потребности</vt:lpstr>
      <vt:lpstr>Базовые ценности и потребности. Стивен Райс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PROFOTDEL E S</dc:creator>
  <cp:lastModifiedBy>PROFOTDEL1</cp:lastModifiedBy>
  <cp:revision>31</cp:revision>
  <cp:lastPrinted>2020-03-11T09:32:07Z</cp:lastPrinted>
  <dcterms:created xsi:type="dcterms:W3CDTF">2020-02-20T06:46:04Z</dcterms:created>
  <dcterms:modified xsi:type="dcterms:W3CDTF">2020-03-12T13:48:50Z</dcterms:modified>
</cp:coreProperties>
</file>